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94" r:id="rId4"/>
    <p:sldId id="258" r:id="rId5"/>
    <p:sldId id="302" r:id="rId6"/>
    <p:sldId id="304" r:id="rId7"/>
    <p:sldId id="305" r:id="rId8"/>
    <p:sldId id="259" r:id="rId9"/>
    <p:sldId id="260" r:id="rId10"/>
    <p:sldId id="306" r:id="rId11"/>
    <p:sldId id="311" r:id="rId12"/>
    <p:sldId id="314" r:id="rId13"/>
    <p:sldId id="313" r:id="rId14"/>
    <p:sldId id="312" r:id="rId15"/>
    <p:sldId id="308" r:id="rId16"/>
    <p:sldId id="315" r:id="rId17"/>
    <p:sldId id="316" r:id="rId18"/>
    <p:sldId id="318" r:id="rId19"/>
    <p:sldId id="317" r:id="rId20"/>
    <p:sldId id="336" r:id="rId21"/>
    <p:sldId id="321" r:id="rId22"/>
    <p:sldId id="322" r:id="rId23"/>
    <p:sldId id="324" r:id="rId24"/>
    <p:sldId id="325" r:id="rId25"/>
    <p:sldId id="326" r:id="rId26"/>
    <p:sldId id="327" r:id="rId27"/>
    <p:sldId id="328" r:id="rId28"/>
    <p:sldId id="330" r:id="rId29"/>
    <p:sldId id="337" r:id="rId30"/>
    <p:sldId id="368" r:id="rId31"/>
    <p:sldId id="332" r:id="rId32"/>
    <p:sldId id="339" r:id="rId33"/>
    <p:sldId id="340" r:id="rId34"/>
    <p:sldId id="370" r:id="rId35"/>
    <p:sldId id="343" r:id="rId36"/>
    <p:sldId id="345" r:id="rId37"/>
    <p:sldId id="346" r:id="rId38"/>
    <p:sldId id="348" r:id="rId39"/>
    <p:sldId id="349" r:id="rId40"/>
    <p:sldId id="350" r:id="rId41"/>
    <p:sldId id="366" r:id="rId42"/>
    <p:sldId id="351" r:id="rId43"/>
    <p:sldId id="352" r:id="rId44"/>
    <p:sldId id="353" r:id="rId45"/>
    <p:sldId id="354" r:id="rId46"/>
    <p:sldId id="367" r:id="rId47"/>
    <p:sldId id="355" r:id="rId48"/>
    <p:sldId id="356" r:id="rId49"/>
    <p:sldId id="357" r:id="rId50"/>
    <p:sldId id="359" r:id="rId51"/>
    <p:sldId id="358" r:id="rId52"/>
    <p:sldId id="360" r:id="rId53"/>
    <p:sldId id="362" r:id="rId54"/>
    <p:sldId id="361" r:id="rId55"/>
    <p:sldId id="363" r:id="rId56"/>
    <p:sldId id="365" r:id="rId57"/>
    <p:sldId id="364" r:id="rId58"/>
    <p:sldId id="295" r:id="rId59"/>
  </p:sldIdLst>
  <p:sldSz cx="18288000" cy="10287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Klein Bold" panose="020B0604020202020204" charset="0"/>
      <p:regular r:id="rId65"/>
    </p:embeddedFont>
    <p:embeddedFont>
      <p:font typeface="Helios Bold" panose="020B0604020202020204" charset="0"/>
      <p:regular r:id="rId66"/>
    </p:embeddedFont>
    <p:embeddedFont>
      <p:font typeface="Helios" panose="020B0604020202020204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7320" autoAdjust="0"/>
  </p:normalViewPr>
  <p:slideViewPr>
    <p:cSldViewPr>
      <p:cViewPr varScale="1">
        <p:scale>
          <a:sx n="51" d="100"/>
          <a:sy n="51" d="100"/>
        </p:scale>
        <p:origin x="29" y="46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E2C6A-4936-41D4-A518-020C334D079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82446-AE7E-49C0-955D-242984F3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8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3A9AC-1F9D-C555-677D-F1A1FD8F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DFBD2-4CA6-E7CD-2959-5D136EEF7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28D0E-66E9-EAA1-7CFF-791AB12D0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A52-9F54-83E3-4BB5-60863929C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92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74ADC-4437-9BAF-7D13-DE31CD880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DA71CF-A425-4576-3E74-8460E4E73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33339-4AD4-6194-7BC5-F0A1D9976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E48C4-402F-F329-41C9-B84D43678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13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8CD-463C-7C00-486D-3E278EC5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D3928-6AD9-4685-0F84-57D3B899E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5BD49-7A91-D2E9-4ED9-D1431E8D7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Setup &gt; Units of Measure Created and assigned UOM Classes for pharmaceutical items Defined relevant Primary UOMs (e.g., Box, Bottle, Strip, Tablet, etc.)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2EF3E-0EFA-BFCB-B9C8-EADD20874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12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A4DBD-8467-0482-182B-74D19D0C7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E57D46-0411-E2AA-9F0F-9A4FA944D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B5993-CC24-6703-375F-1A2952A3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Navigated to Inventory &gt; Setup &gt; Units of Measure Created and assigned UOM Classes for pharmaceutical items Defined relevant Primary UOMs (e.g., Box, Bottle, Strip, Tablet, etc.)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9A281-1C7A-3BC2-E99F-4CD9E73DD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5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6189A-292F-F815-A8B7-F94FF0482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3DD45-4B4A-E913-B458-D779C1BA2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6B748-5B27-3455-C5C2-5DC3A48BA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EAAA5-5AB3-7B9F-D966-1AE360F21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F6343-D223-0A19-DD39-96111DAB6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E02EA-BAB8-2E94-0A83-0B9F1D1B66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1C14E7-092A-6219-A25C-1B8740714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Define Items in Master Item Org Created 8 Inventory Items :1.Tabs&gt;Paracetamol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29C10-8C96-B78C-6774-E0A956F7E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27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CF06B-0A67-4F01-E471-326DD505E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3C4F71-0158-E816-4D1E-DACAEF9CF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F63C0-65CB-4E22-544F-6CB199572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Define Items in Master Item Org Created 8 Inventory Items :1.Tabs&gt;</a:t>
            </a:r>
            <a:r>
              <a:rPr lang="en-US" sz="1200" u="none" dirty="0" err="1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Amyral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7EF0C-5404-689F-8DF8-A7A1F82C4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62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4FCA0-E148-BF6E-C508-7D5A9F3AF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9701E3-81E9-FD7A-F6D5-AC9D77035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EE327-96D2-3C1C-A7EF-7A84B443E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Define Items in Master Item Org Created 8 Inventory Items :2.Caps&gt;</a:t>
            </a:r>
            <a:r>
              <a:rPr lang="en-US" sz="1200" u="none" dirty="0" err="1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Gaptin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32573-550C-D710-0361-B45112EAC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47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5788B-7041-6615-D887-72FF00D61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87CB65-BF67-B95E-A013-87B615449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E617C-BF74-79E9-B440-8398A3539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Define Items in Master Item Org Created 8 Inventory Items :2.Syrup&gt;Zyrtec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12C18-66F8-B5E0-8D57-3E33713AD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80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FA27-AF14-1767-80D5-9088FF5F8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8E3C5-7E4E-0854-7798-F5A422724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46FF6-1032-76DA-95C7-6AD4F4F8C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Define Items in Master Item Org Created 8 Inventory Items :2.Susp&gt;E-Mox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CCEE2-7DEF-BC0D-8C8C-9E76A9852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8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83F2D-D958-D1BE-C357-414EB0F4C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9C9F2-6DD3-83DF-972B-458DF3EF1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25D60-B3D8-8F1D-B2CD-F86297C75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8895D-56ED-A366-4D3E-5ED27B81A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0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B731-2207-61D4-DE26-05D73384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28361-27AB-8AD3-6633-8EC5F684A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62F9A-1CF6-6F59-AC19-F17F8365A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Navigate to HRMS &gt; Locations Create Warehouse Locations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042AB-4C1A-90ED-49EC-05FCA0131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44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81F72-4762-DC4B-0BB9-41D03669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22DD0-EA8F-36DD-9111-60481DEFB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98ADC-714F-9BD8-81BE-EFFE2A886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1753C-8A22-9378-33EB-C494C1A6D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44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2FFB1-D118-D056-0287-DAEEC85D6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ADD3E-37D9-EA13-8122-2726BDA7A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C3A8F1-4357-5F2B-68F7-7577DF901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9BD83-5B2D-442B-40E7-125D955738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94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EA1D0-C046-1C3A-0B84-F2F783FD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B1E63-ECE4-2640-E136-F2D96D8D0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214AC-9897-555E-675B-2DFD148FE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20BCD-A170-3E6B-F917-6AB57DE4C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97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A40F-51F2-442F-BFB0-38CF03A42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E075C0-7CB3-5541-A2B4-24DB315BD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7C140-2FA0-CF25-CB89-C00B060D3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747FA-B19C-2014-A21F-B0A013F49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82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0208D-8958-3F2E-9F40-3227A877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36F64E-EEDF-16E9-01A1-F2DFE0E58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E179E-A98B-285B-70EB-2D4A4D1AD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A03D8-6447-14DA-3BE5-DAD6FB55A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6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3106F-547A-99AF-0D40-66A935F87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F6E1A3-811D-FA03-9E54-D56D6042C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76A5C-3D0F-7A63-B087-33EDE7BCB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D155E-0EE8-D9A6-F4F9-373860852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69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C22AD-D973-136A-6BF9-A7A505378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0D931-1274-3A02-0FEA-E13F5AD8A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8FA86-C51F-2D0E-9EE8-226C63711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E2D12-0F3F-720C-CD3D-93343B44C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65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1047-106C-6135-7A3E-DBE7228A5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3CADB9-073B-0B35-BCF4-71BCF3736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FCE45D-4E68-4236-863E-4ACDBEAEA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CBC82-8A43-A68B-C114-8CE0F4A8E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26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D1829-4EAC-487E-1D80-061717C1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3A3EB-4DEE-BEF8-170C-6AFE36641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292A4-CB22-29B8-9640-9716A2348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808DA-1BA8-FD36-5410-C34B441FF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8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8923B-B0E3-8497-980B-1650DBDB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E4363-4824-C5A2-0CFF-BB1CC7DC8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A04E5-2EEF-E10C-65D7-0AB73C13A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479FC-A3B2-2FFA-738C-D0217C4DF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2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A0DC3-19C7-E795-8A0E-BCF39C5BE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38CAF-E28E-A35A-285F-D2F8D9E41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B8C2E-1755-3CC6-A0EC-7A3244312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Navigate to System Administrator &gt; Define Operating Units Enter Operating Unit Name (e.g., Pharma Cure OU) Link it to the Legal Entity and Assign the necessary MO: Security Profiles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0C2C8-8DCA-5A0C-0215-F8389B8E6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6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038FA-4EDC-8FA8-52C8-62A278C72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0CBEEF-2446-4EC4-2A67-429C4CF37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52FB4-73DB-E9A7-9160-7C8602DAE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175C-B46D-044C-55DF-100537088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2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8473F-F819-6293-7552-D28D6A4F0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82363-9EB4-90C6-4B07-7BC6D8DB0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E1F0B1-14E4-5A8B-BAF7-1563FCC9F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49EEF-67ED-C9D8-8279-6E9F738D2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4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D9EEA-346A-06CC-3DD6-1DB46F25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CB67B-BC59-0868-5BD9-14159927C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31A72-B5C9-B16C-921C-6F3525C37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84FE-B0AC-065A-2F54-0922C2F8B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52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DAFD4-B63D-604E-6E9D-99ACB7FFC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05E07-318E-5992-7C23-0B91D1696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734C9-8F90-9C5A-9B12-88789FEF7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66F81-657B-2A9B-9370-823F6F80C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50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F29E9-34B7-BD2F-BDAB-215068202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68BF6-3F4F-62FB-FBFF-5622924AA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EDB8FF-4F8F-CD80-B270-C4F26D1C0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3457B-6755-1F84-A853-B9C721242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25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3F123-8F96-C877-2850-D6043EC55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BB0130-9F86-2DCC-109F-11349F357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F6357-FAF2-5EB4-B9BD-06A51AB02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5F457-CA2B-A74A-F073-C784B9569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02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1844A-311F-3406-7572-2D934CC3D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5B19F-7914-62E6-D5A8-366A6E00D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FE4225-648C-3E2C-92C9-F0233D5BB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00D51-1585-3A0F-CB98-674D9C23D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25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F805D-0146-B528-A62B-478842A5A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22F3A3-0DE6-4101-24C0-EE4203910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625E5-D494-DD91-D0AB-99713620E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7EC29-14D2-2E94-CE85-E1D69C048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239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5721D-6B3B-3510-4311-C40DD4AC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FB29E4-48BC-3DB3-B08E-88FBDED9C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4244-17AA-3F6A-DAE7-2DEE1FCF0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C2CA6-AA09-8704-968D-97D24C5DF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40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809E8-CF14-A3BE-A743-0B26DAFA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51EC4-82A6-C0D3-A436-FB66C73ED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49E11-6BE0-FE0B-5557-FEE509818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2FB37-C2F2-2488-1277-01C3F3872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4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EAD64-0ACD-CA0B-63C4-F37DE7B50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F167B-CAEC-C497-4546-78CB2E389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55B9CD-5B63-9563-7D2A-F787E0785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Navigate to System Administrator &gt; Define Operating Units Enter Operating Unit Name (e.g., Pharma Cure OU) Link it to the Legal Entity and Assign the necessary MO: Security Profiles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D5A85-E1F5-8FB1-F9C3-F569C70D8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21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7CCDA-0671-C2B2-9F9B-3B82CE491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8523F-894D-B8BE-DAE9-BF565DFE2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99DCD-97BF-873B-61B8-3519F7F79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B6AB-6304-7B16-960D-656729313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407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0DB7F-B932-ABE7-8F9A-64FAA8BAF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B27EC-A562-4C7F-18F8-1452EC19D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92946-2704-5AC7-B90F-C339390EB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1C336-99CF-E820-7E3B-F12E63DA0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CB3D2-A976-0997-2F1C-454F036AD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1F0C1-56B7-5ED2-6912-DE3111E3F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A417A-9B24-F20E-8FD8-A1C279CC4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Create Inventory Organizations Defined Master Inventory Org Created Solid &amp; Liquid Dosage Warehouses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C92F2-9FB0-2D55-6DA0-53D015CE2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27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B3E2E-C388-4DC8-EC9A-F79B3B19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87D83-1DAD-6BEF-2253-BECE8A170E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B0C31-178C-6F63-0CE5-79A21ADF8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Create Inventory Organizations Defined Master Inventory Org Created Solid &amp; Liquid Dosage Warehouses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8EC9-FA9B-912A-4452-D6C0E8E76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7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54C52-730C-7718-F612-3F8831209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F6706-7140-63C9-FCFA-71D44EFC6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43096-ACA5-8CC6-FD90-164F2810F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8DCBE-AAFF-2D68-6BA7-04B64B9DF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91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C04FC-88CD-0740-65A7-BEA1A6BEF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5314A-B9AF-96C5-2B99-AF3D4899D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63FD15-2452-C56D-C11D-E3E65F35D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1D287-A3EF-981C-F897-DA2BB6875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82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A112E-7690-4FBC-9C63-9C351B05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4659F-5BB1-257A-070F-878C44F0E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30B75-9E8E-8729-DD16-1DDA1DC4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7B688-9AF3-5F28-991C-A3FF3A87E0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82446-AE7E-49C0-955D-242984F370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hyperlink" Target="https://www.new-educ.com/%D8%AA%D8%B7%D8%A8%D9%8A%D9%82%D8%A7%D8%AA-%D8%A5%D8%AF%D8%A7%D8%B1%D8%A9-%D8%A7%D9%84%D9%85%D9%88%D8%A7%D8%B1%D8%AF-%D8%A7%D9%84%D8%A8%D8%B4%D8%B1%D9%8A%D8%A9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post-it-note/p/procurement.html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s://openclipart.org/detail/170057" TargetMode="Externa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2.sv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4.png"/><Relationship Id="rId10" Type="http://schemas.openxmlformats.org/officeDocument/2006/relationships/image" Target="../media/image73.sv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125837"/>
            <a:ext cx="4702618" cy="618185"/>
            <a:chOff x="0" y="0"/>
            <a:chExt cx="6270157" cy="8242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5282" cy="824246"/>
            </a:xfrm>
            <a:custGeom>
              <a:avLst/>
              <a:gdLst/>
              <a:ahLst/>
              <a:cxnLst/>
              <a:rect l="l" t="t" r="r" b="b"/>
              <a:pathLst>
                <a:path w="785282" h="824246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19714" y="116233"/>
              <a:ext cx="5150443" cy="53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PHARMA CURE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144000" y="2962881"/>
            <a:ext cx="8115300" cy="4361239"/>
            <a:chOff x="0" y="0"/>
            <a:chExt cx="10820400" cy="581498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0820400" cy="492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99"/>
                </a:lnSpc>
              </a:pPr>
              <a:r>
                <a:rPr lang="en-US" sz="11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</a:t>
              </a:r>
              <a:r>
                <a:rPr lang="en-US" sz="11999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Pharma Cure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097858"/>
              <a:ext cx="10498974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     Demo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54E0-0DC6-5CC7-DD6B-F65C8999B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65913196-C428-9669-19D7-03737214A3B9}"/>
              </a:ext>
            </a:extLst>
          </p:cNvPr>
          <p:cNvSpPr txBox="1"/>
          <p:nvPr/>
        </p:nvSpPr>
        <p:spPr>
          <a:xfrm>
            <a:off x="1028700" y="6128373"/>
            <a:ext cx="571799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endParaRPr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6F3C4C00-A336-8D52-8579-2AE7AE204CAC}"/>
              </a:ext>
            </a:extLst>
          </p:cNvPr>
          <p:cNvSpPr/>
          <p:nvPr/>
        </p:nvSpPr>
        <p:spPr>
          <a:xfrm>
            <a:off x="1866899" y="-2820834"/>
            <a:ext cx="15011400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9DDCE-6434-4B4D-0F56-F48935AFD98C}"/>
              </a:ext>
            </a:extLst>
          </p:cNvPr>
          <p:cNvSpPr txBox="1"/>
          <p:nvPr/>
        </p:nvSpPr>
        <p:spPr>
          <a:xfrm>
            <a:off x="6746691" y="4152900"/>
            <a:ext cx="6207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Helios"/>
              </a:rPr>
              <a:t>Inventory Module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Helios"/>
              </a:rPr>
              <a:t>Setup</a:t>
            </a:r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98741FCD-E32C-EC37-6951-DE1FC6348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32290" y="6128372"/>
            <a:ext cx="3540309" cy="35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51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62045-6F34-2031-0DF0-E71F096AC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DD7F318-225B-2375-7EF2-516D3AA189A0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A59B439-B0B7-4DCB-11E5-84F181130B73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05C753-8ED4-EFFA-B65A-23B7616A3010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8FCD5CE-53D5-B36B-3D1F-4AD6C2E1BA2F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236A5D04-4E13-1EA7-53DA-9BD47A91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8EF505C-4D1F-EAF2-CC70-ADFFA890D2A3}"/>
              </a:ext>
            </a:extLst>
          </p:cNvPr>
          <p:cNvSpPr txBox="1"/>
          <p:nvPr/>
        </p:nvSpPr>
        <p:spPr>
          <a:xfrm>
            <a:off x="914400" y="342900"/>
            <a:ext cx="1699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none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Define Address Style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DFD9521-45A1-127C-FA23-A7F59B901121}"/>
              </a:ext>
            </a:extLst>
          </p:cNvPr>
          <p:cNvSpPr/>
          <p:nvPr/>
        </p:nvSpPr>
        <p:spPr>
          <a:xfrm>
            <a:off x="0" y="2340491"/>
            <a:ext cx="18287999" cy="8084323"/>
          </a:xfrm>
          <a:custGeom>
            <a:avLst/>
            <a:gdLst/>
            <a:ahLst/>
            <a:cxnLst/>
            <a:rect l="l" t="t" r="r" b="b"/>
            <a:pathLst>
              <a:path w="14617237" h="9076833">
                <a:moveTo>
                  <a:pt x="0" y="0"/>
                </a:moveTo>
                <a:lnTo>
                  <a:pt x="14617237" y="0"/>
                </a:lnTo>
                <a:lnTo>
                  <a:pt x="14617237" y="9076833"/>
                </a:lnTo>
                <a:lnTo>
                  <a:pt x="0" y="907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4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F431E-993E-3CA7-70A9-AFD87C057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2670451-27AB-ADB5-03A9-542A04AEB71B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D77766A-3814-6F11-F087-5693321372A8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A55FC86-2D8B-17F4-0761-112AD9D96979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08A839B-7EBA-4887-6108-189F3A5F42A8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3CAAD0EE-2C8F-00BF-D07F-D7071766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751BA75-736B-ECEF-E41F-8B135D5A9876}"/>
              </a:ext>
            </a:extLst>
          </p:cNvPr>
          <p:cNvSpPr txBox="1"/>
          <p:nvPr/>
        </p:nvSpPr>
        <p:spPr>
          <a:xfrm>
            <a:off x="914400" y="342900"/>
            <a:ext cx="1699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none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Define Locations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19E05E2-23D5-D50B-FDDB-2143D1C5A4C2}"/>
              </a:ext>
            </a:extLst>
          </p:cNvPr>
          <p:cNvSpPr/>
          <p:nvPr/>
        </p:nvSpPr>
        <p:spPr>
          <a:xfrm>
            <a:off x="0" y="2340490"/>
            <a:ext cx="18288000" cy="7946509"/>
          </a:xfrm>
          <a:custGeom>
            <a:avLst/>
            <a:gdLst/>
            <a:ahLst/>
            <a:cxnLst/>
            <a:rect l="l" t="t" r="r" b="b"/>
            <a:pathLst>
              <a:path w="12824998" h="8560686">
                <a:moveTo>
                  <a:pt x="0" y="0"/>
                </a:moveTo>
                <a:lnTo>
                  <a:pt x="12824998" y="0"/>
                </a:lnTo>
                <a:lnTo>
                  <a:pt x="12824998" y="8560686"/>
                </a:lnTo>
                <a:lnTo>
                  <a:pt x="0" y="8560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6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CF6BF-8B09-8011-94D6-93CEB2156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3B6204-785A-E08D-061E-21503EBE965E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E33F2F-B138-B9BE-85A2-6CDC507AB863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43FECBB-588B-9FCE-6F25-E359C67CC158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BC08F9C-F045-D701-A9FB-A64E29A09E5B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107512B1-CE85-98DE-90ED-A0A8635BC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C76FEA-A25C-2FF1-EF7B-DB1D967224BD}"/>
              </a:ext>
            </a:extLst>
          </p:cNvPr>
          <p:cNvSpPr txBox="1"/>
          <p:nvPr/>
        </p:nvSpPr>
        <p:spPr>
          <a:xfrm>
            <a:off x="914400" y="342900"/>
            <a:ext cx="1699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none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Create Operating Unit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F869DE-E646-88F1-6944-BF6FC8F9EF39}"/>
              </a:ext>
            </a:extLst>
          </p:cNvPr>
          <p:cNvSpPr/>
          <p:nvPr/>
        </p:nvSpPr>
        <p:spPr>
          <a:xfrm>
            <a:off x="0" y="2340491"/>
            <a:ext cx="18288000" cy="7853118"/>
          </a:xfrm>
          <a:custGeom>
            <a:avLst/>
            <a:gdLst/>
            <a:ahLst/>
            <a:cxnLst/>
            <a:rect l="l" t="t" r="r" b="b"/>
            <a:pathLst>
              <a:path w="14365960" h="8335804">
                <a:moveTo>
                  <a:pt x="0" y="0"/>
                </a:moveTo>
                <a:lnTo>
                  <a:pt x="14365960" y="0"/>
                </a:lnTo>
                <a:lnTo>
                  <a:pt x="14365960" y="8335804"/>
                </a:lnTo>
                <a:lnTo>
                  <a:pt x="0" y="833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6499-7E74-71EE-307F-5D632D866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2AC65-2D05-DECD-4AEF-8C4A93A4DB5C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8E6B200-BCBA-91C0-12DD-083C67ADC6EB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F7BE2AC-259E-1477-F5FD-93F4B76E2C82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B897F81-0E21-F3A0-1E65-EA3C6E437213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693A9089-5C83-11AC-BDE9-94AA42ED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2F13B7-A9CD-AC39-9142-943742B51BEA}"/>
              </a:ext>
            </a:extLst>
          </p:cNvPr>
          <p:cNvSpPr txBox="1"/>
          <p:nvPr/>
        </p:nvSpPr>
        <p:spPr>
          <a:xfrm>
            <a:off x="1066800" y="662413"/>
            <a:ext cx="93799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Create Operating Unit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71" y="2340492"/>
            <a:ext cx="18324871" cy="79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2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id="{285AD2DC-EC36-AE04-EE95-C0C5ECC07F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339" r="-1" b="11370"/>
          <a:stretch/>
        </p:blipFill>
        <p:spPr>
          <a:xfrm>
            <a:off x="30" y="15"/>
            <a:ext cx="18283395" cy="10286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808A15-404C-6378-45AB-512E32B0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683545"/>
            <a:ext cx="13716000" cy="4594860"/>
          </a:xfrm>
        </p:spPr>
        <p:txBody>
          <a:bodyPr vert="horz" lIns="137160" tIns="68580" rIns="137160" bIns="68580" rtlCol="0" anchor="b">
            <a:normAutofit/>
          </a:bodyPr>
          <a:lstStyle/>
          <a:p>
            <a:pPr algn="ctr"/>
            <a:r>
              <a:rPr lang="en-US" sz="9900" dirty="0">
                <a:solidFill>
                  <a:schemeClr val="bg1"/>
                </a:solidFill>
              </a:rPr>
              <a:t>Inventory Management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43159-6A68-DB3B-E510-EDFA5D2B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Next12_ERP 02</a:t>
            </a:r>
          </a:p>
        </p:txBody>
      </p:sp>
    </p:spTree>
    <p:extLst>
      <p:ext uri="{BB962C8B-B14F-4D97-AF65-F5344CB8AC3E}">
        <p14:creationId xmlns:p14="http://schemas.microsoft.com/office/powerpoint/2010/main" val="131649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E4724-EA3E-F957-058A-67CBEAC2E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1628CC-D504-126C-B2F7-84C80AE2A69A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ACC8615-E434-8554-CA47-A333CA255658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6822BA8-1DD5-CD5C-0088-C7DA7A7CAC6E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7810611-E77C-0D88-7611-6A5DECE3B029}"/>
              </a:ext>
            </a:extLst>
          </p:cNvPr>
          <p:cNvGrpSpPr/>
          <p:nvPr/>
        </p:nvGrpSpPr>
        <p:grpSpPr>
          <a:xfrm>
            <a:off x="-4" y="-18939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81A30A60-0852-FED1-A6B4-587431C3B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7338179-4CCE-1AB3-3216-967E5EBDA7FB}"/>
              </a:ext>
            </a:extLst>
          </p:cNvPr>
          <p:cNvSpPr txBox="1"/>
          <p:nvPr/>
        </p:nvSpPr>
        <p:spPr>
          <a:xfrm>
            <a:off x="685800" y="0"/>
            <a:ext cx="11811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Inventory Organization Setup</a:t>
            </a:r>
            <a:r>
              <a:rPr lang="ar-EG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 –</a:t>
            </a:r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Item Master Organization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A3C891F6-45B1-F939-1593-FBCF17B5AA49}"/>
              </a:ext>
            </a:extLst>
          </p:cNvPr>
          <p:cNvSpPr/>
          <p:nvPr/>
        </p:nvSpPr>
        <p:spPr>
          <a:xfrm>
            <a:off x="-73742" y="2340490"/>
            <a:ext cx="18288000" cy="7946509"/>
          </a:xfrm>
          <a:custGeom>
            <a:avLst/>
            <a:gdLst/>
            <a:ahLst/>
            <a:cxnLst/>
            <a:rect l="l" t="t" r="r" b="b"/>
            <a:pathLst>
              <a:path w="14797146" h="8666660">
                <a:moveTo>
                  <a:pt x="0" y="0"/>
                </a:moveTo>
                <a:lnTo>
                  <a:pt x="14797146" y="0"/>
                </a:lnTo>
                <a:lnTo>
                  <a:pt x="14797146" y="8666660"/>
                </a:lnTo>
                <a:lnTo>
                  <a:pt x="0" y="8666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84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CB335-0E43-0D5D-D3F0-85981E379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985783-BAB2-46D6-F739-4F1F55CA337E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D05C222-82EF-4BE9-2D85-328984473F90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E19F6B-7028-6E14-E4BF-7E1D5FBC0B7F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8970F98-F1AA-80D3-E1EE-55E019CC818C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01B49B6-1FBF-C405-F18B-375C0794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5638D7-8EFE-48C9-14AE-3F41034E4E47}"/>
              </a:ext>
            </a:extLst>
          </p:cNvPr>
          <p:cNvSpPr txBox="1"/>
          <p:nvPr/>
        </p:nvSpPr>
        <p:spPr>
          <a:xfrm>
            <a:off x="1066800" y="662413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Inventory Organization Setup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47D9A7A-2BF0-E16B-D3C3-2C173E9E9B56}"/>
              </a:ext>
            </a:extLst>
          </p:cNvPr>
          <p:cNvSpPr/>
          <p:nvPr/>
        </p:nvSpPr>
        <p:spPr>
          <a:xfrm>
            <a:off x="36871" y="2340490"/>
            <a:ext cx="18287996" cy="7946509"/>
          </a:xfrm>
          <a:custGeom>
            <a:avLst/>
            <a:gdLst/>
            <a:ahLst/>
            <a:cxnLst/>
            <a:rect l="l" t="t" r="r" b="b"/>
            <a:pathLst>
              <a:path w="14717035" h="8539514">
                <a:moveTo>
                  <a:pt x="0" y="0"/>
                </a:moveTo>
                <a:lnTo>
                  <a:pt x="14717035" y="0"/>
                </a:lnTo>
                <a:lnTo>
                  <a:pt x="14717035" y="8539515"/>
                </a:lnTo>
                <a:lnTo>
                  <a:pt x="0" y="8539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9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AA50F-C597-EB6A-104D-0416BF8B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A9FC1E5-386C-D166-38CB-AD86A937DDBB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1FC9467-E371-5B08-84C8-61DDF3242B86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F336B3-20D7-D6CC-619C-76C7ACB18A90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AEB3772-E25C-5418-E013-BB1CCADCCC90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CCA67A11-C042-F318-57DF-9B4DAC3D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17E3D8C-2462-4890-6661-E05B58F13D92}"/>
              </a:ext>
            </a:extLst>
          </p:cNvPr>
          <p:cNvSpPr txBox="1"/>
          <p:nvPr/>
        </p:nvSpPr>
        <p:spPr>
          <a:xfrm>
            <a:off x="838200" y="283359"/>
            <a:ext cx="171843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Configure Organization Parameters Assigned Calendar  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8CDE468-DC63-3CC0-F81A-726AAA1CCEA7}"/>
              </a:ext>
            </a:extLst>
          </p:cNvPr>
          <p:cNvSpPr/>
          <p:nvPr/>
        </p:nvSpPr>
        <p:spPr>
          <a:xfrm>
            <a:off x="36870" y="2354008"/>
            <a:ext cx="18287999" cy="7932992"/>
          </a:xfrm>
          <a:custGeom>
            <a:avLst/>
            <a:gdLst/>
            <a:ahLst/>
            <a:cxnLst/>
            <a:rect l="l" t="t" r="r" b="b"/>
            <a:pathLst>
              <a:path w="14908810" h="9067970">
                <a:moveTo>
                  <a:pt x="0" y="0"/>
                </a:moveTo>
                <a:lnTo>
                  <a:pt x="14908810" y="0"/>
                </a:lnTo>
                <a:lnTo>
                  <a:pt x="14908810" y="9067970"/>
                </a:lnTo>
                <a:lnTo>
                  <a:pt x="0" y="9067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CABC2-7608-C738-DF95-72EAFA01B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08DCB8-1C58-74F8-48A6-146A5E454A93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E40E5C-D539-2EFA-3D8E-A40FED3B3A3A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C5960B-506B-9824-CB97-7E04B842B0E3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4F19A6F-DC25-1E4B-6CE6-F36CE3175E06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A3551810-B885-12EB-56C8-60ABBEFAC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CC91E5-319D-1CF3-C991-0BE2443C7AAE}"/>
              </a:ext>
            </a:extLst>
          </p:cNvPr>
          <p:cNvSpPr txBox="1"/>
          <p:nvPr/>
        </p:nvSpPr>
        <p:spPr>
          <a:xfrm>
            <a:off x="1066800" y="325837"/>
            <a:ext cx="16992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Configure Organization Parameters Assigned Calendar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33738F3-374A-FCC5-7947-A3E2EAC0E625}"/>
              </a:ext>
            </a:extLst>
          </p:cNvPr>
          <p:cNvSpPr/>
          <p:nvPr/>
        </p:nvSpPr>
        <p:spPr>
          <a:xfrm>
            <a:off x="36870" y="2340490"/>
            <a:ext cx="18251129" cy="7946510"/>
          </a:xfrm>
          <a:custGeom>
            <a:avLst/>
            <a:gdLst/>
            <a:ahLst/>
            <a:cxnLst/>
            <a:rect l="l" t="t" r="r" b="b"/>
            <a:pathLst>
              <a:path w="10883968" h="9085090">
                <a:moveTo>
                  <a:pt x="0" y="0"/>
                </a:moveTo>
                <a:lnTo>
                  <a:pt x="10883968" y="0"/>
                </a:lnTo>
                <a:lnTo>
                  <a:pt x="10883968" y="9085090"/>
                </a:lnTo>
                <a:lnTo>
                  <a:pt x="0" y="9085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8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11979"/>
              </p:ext>
            </p:extLst>
          </p:nvPr>
        </p:nvGraphicFramePr>
        <p:xfrm>
          <a:off x="914400" y="4442839"/>
          <a:ext cx="6984292" cy="5125727"/>
        </p:xfrm>
        <a:graphic>
          <a:graphicData uri="http://schemas.openxmlformats.org/drawingml/2006/table">
            <a:tbl>
              <a:tblPr/>
              <a:tblGrid>
                <a:gridCol w="5310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3906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About the Company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66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Supply Chain Management Team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 dirty="0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24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Problem statement &amp;</a:t>
                      </a:r>
                    </a:p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Business Requirements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 dirty="0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5-9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24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722474"/>
              </p:ext>
            </p:extLst>
          </p:nvPr>
        </p:nvGraphicFramePr>
        <p:xfrm>
          <a:off x="9647029" y="4645342"/>
          <a:ext cx="6604347" cy="5374956"/>
        </p:xfrm>
        <a:graphic>
          <a:graphicData uri="http://schemas.openxmlformats.org/drawingml/2006/table">
            <a:tbl>
              <a:tblPr/>
              <a:tblGrid>
                <a:gridCol w="5219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3739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Inventory Module Setup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 dirty="0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10-14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3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Inventory management</a:t>
                      </a:r>
                      <a:endParaRPr lang="en-US" sz="1100" dirty="0"/>
                    </a:p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 dirty="0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15-32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3739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Procurement to pay cycle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1" dirty="0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33-57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3739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Agenda</a:t>
            </a:r>
          </a:p>
        </p:txBody>
      </p:sp>
      <p:sp>
        <p:nvSpPr>
          <p:cNvPr id="10" name="Freeform 10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46E8A-047C-FC20-B1C0-B001B57A7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1EB7075-6028-21DC-9712-C438592014AA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99E34C5-1DB6-26DB-68A6-02765A3052AE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FEB4EF-4352-1FE8-0E27-EA023B87FBF6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2305AD3-01C1-C2AF-ED0F-A3C4BF57AE92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DC771111-30BD-5ABC-04A5-1181E21A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C5439B-6334-0A01-B742-9E3EA0E66207}"/>
              </a:ext>
            </a:extLst>
          </p:cNvPr>
          <p:cNvSpPr txBox="1"/>
          <p:nvPr/>
        </p:nvSpPr>
        <p:spPr>
          <a:xfrm>
            <a:off x="1066800" y="276411"/>
            <a:ext cx="171843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Configure Organization Parameters Assigned Calendar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013C5FA-79F1-FE44-DC14-C082C50028A6}"/>
              </a:ext>
            </a:extLst>
          </p:cNvPr>
          <p:cNvSpPr/>
          <p:nvPr/>
        </p:nvSpPr>
        <p:spPr>
          <a:xfrm>
            <a:off x="36871" y="2366726"/>
            <a:ext cx="18287996" cy="7920273"/>
          </a:xfrm>
          <a:custGeom>
            <a:avLst/>
            <a:gdLst/>
            <a:ahLst/>
            <a:cxnLst/>
            <a:rect l="l" t="t" r="r" b="b"/>
            <a:pathLst>
              <a:path w="11908070" h="10287000">
                <a:moveTo>
                  <a:pt x="0" y="0"/>
                </a:moveTo>
                <a:lnTo>
                  <a:pt x="11908070" y="0"/>
                </a:lnTo>
                <a:lnTo>
                  <a:pt x="119080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55" b="-1097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4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7C0F5-D500-6DA9-D531-EB3465370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E3BDEAC-1C07-A6DB-7D1A-D103811890A9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9CDE35-B68B-F224-DB10-8B6AE5A198E1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970338-DE4A-06CD-3890-7B37FDCF645E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F30C296-23B9-9C9F-D754-E00E867B524A}"/>
              </a:ext>
            </a:extLst>
          </p:cNvPr>
          <p:cNvGrpSpPr/>
          <p:nvPr/>
        </p:nvGrpSpPr>
        <p:grpSpPr>
          <a:xfrm>
            <a:off x="0" y="-2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DBE50F05-D710-84FA-23BE-0BDCCCB8E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873364-7ABB-58A6-9F80-31B80EC49299}"/>
              </a:ext>
            </a:extLst>
          </p:cNvPr>
          <p:cNvSpPr txBox="1"/>
          <p:nvPr/>
        </p:nvSpPr>
        <p:spPr>
          <a:xfrm>
            <a:off x="723898" y="200747"/>
            <a:ext cx="16840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u="none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Create Sub inventories Solid Dosage: Capsules &amp; Tablets Liquid Dosage: Syrups &amp; Suspensions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420B11A-B6CB-3DD3-79A7-2DC512AD1F19}"/>
              </a:ext>
            </a:extLst>
          </p:cNvPr>
          <p:cNvSpPr/>
          <p:nvPr/>
        </p:nvSpPr>
        <p:spPr>
          <a:xfrm>
            <a:off x="1" y="2340485"/>
            <a:ext cx="18287999" cy="7946515"/>
          </a:xfrm>
          <a:custGeom>
            <a:avLst/>
            <a:gdLst/>
            <a:ahLst/>
            <a:cxnLst/>
            <a:rect l="l" t="t" r="r" b="b"/>
            <a:pathLst>
              <a:path w="12085851" h="9872662">
                <a:moveTo>
                  <a:pt x="0" y="0"/>
                </a:moveTo>
                <a:lnTo>
                  <a:pt x="12085851" y="0"/>
                </a:lnTo>
                <a:lnTo>
                  <a:pt x="12085851" y="9872662"/>
                </a:lnTo>
                <a:lnTo>
                  <a:pt x="0" y="9872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7" b="-617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5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F18C-BD91-29C7-8C3C-26818DF7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7979CF-B6FA-A4B4-D8CB-CDA11F7D655D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46AEB5-DF06-A00F-DA6A-1E6031BC9A1E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57D199D-C5CA-78C8-5B74-17FB335CF617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CD2B23D-5F2B-DDCE-687A-7476FF0BB7E3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DECC195F-A22A-7836-758B-8364F40E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B2F151-09C5-B35E-A7F6-0715B4AE90CE}"/>
              </a:ext>
            </a:extLst>
          </p:cNvPr>
          <p:cNvSpPr txBox="1"/>
          <p:nvPr/>
        </p:nvSpPr>
        <p:spPr>
          <a:xfrm>
            <a:off x="457200" y="662413"/>
            <a:ext cx="17068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Unit of Measure (UOM) Setup for Inventory Items  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4B127CA-5631-3AB8-2774-A30BBC938DA2}"/>
              </a:ext>
            </a:extLst>
          </p:cNvPr>
          <p:cNvSpPr/>
          <p:nvPr/>
        </p:nvSpPr>
        <p:spPr>
          <a:xfrm>
            <a:off x="36870" y="2340491"/>
            <a:ext cx="18287995" cy="7845780"/>
          </a:xfrm>
          <a:custGeom>
            <a:avLst/>
            <a:gdLst/>
            <a:ahLst/>
            <a:cxnLst/>
            <a:rect l="l" t="t" r="r" b="b"/>
            <a:pathLst>
              <a:path w="13832988" h="8325865">
                <a:moveTo>
                  <a:pt x="0" y="0"/>
                </a:moveTo>
                <a:lnTo>
                  <a:pt x="13832988" y="0"/>
                </a:lnTo>
                <a:lnTo>
                  <a:pt x="13832988" y="8325865"/>
                </a:lnTo>
                <a:lnTo>
                  <a:pt x="0" y="832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217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75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3D374-A9EE-28AA-2C08-A67A428BD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2D66E13-F680-9789-0577-A76ABBE0F246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98CAF7C-29D7-A4A4-1F13-EB03E2402F99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0C13CB-A142-21FE-77DD-7E0E93CA365B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313C1F5-EA9A-E0E3-EF56-B751C0D20918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8CCA2D4C-AE1A-CDCC-0890-EB9715BE0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A669831-9D05-38B4-A437-BBCDAD466F69}"/>
              </a:ext>
            </a:extLst>
          </p:cNvPr>
          <p:cNvSpPr txBox="1"/>
          <p:nvPr/>
        </p:nvSpPr>
        <p:spPr>
          <a:xfrm>
            <a:off x="304800" y="662413"/>
            <a:ext cx="17297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Unit of Measure (UOM) Setup for Inventory Items 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74A3C3-DEFE-E189-C83F-26CD3DCECF6F}"/>
              </a:ext>
            </a:extLst>
          </p:cNvPr>
          <p:cNvSpPr/>
          <p:nvPr/>
        </p:nvSpPr>
        <p:spPr>
          <a:xfrm>
            <a:off x="36871" y="2340490"/>
            <a:ext cx="18287996" cy="7946509"/>
          </a:xfrm>
          <a:custGeom>
            <a:avLst/>
            <a:gdLst/>
            <a:ahLst/>
            <a:cxnLst/>
            <a:rect l="l" t="t" r="r" b="b"/>
            <a:pathLst>
              <a:path w="13040201" h="8426594">
                <a:moveTo>
                  <a:pt x="0" y="0"/>
                </a:moveTo>
                <a:lnTo>
                  <a:pt x="13040200" y="0"/>
                </a:lnTo>
                <a:lnTo>
                  <a:pt x="13040200" y="8426594"/>
                </a:lnTo>
                <a:lnTo>
                  <a:pt x="0" y="8426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585" b="-6585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06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F5DF0-75C9-B0E1-839B-27A40FA53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26D19D-EC87-9C3D-89EC-32C708175027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33B549-8B55-AB9B-D252-F4BFAD44C413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E6C90D1-30C6-131A-0C04-F50F041A5129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3C08F39-090A-2CA5-4B24-EAD4A8C6B387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6766B806-DE42-2DEB-0335-35789C9A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459A49-55B5-642A-355F-C340BD3DBD60}"/>
              </a:ext>
            </a:extLst>
          </p:cNvPr>
          <p:cNvSpPr txBox="1"/>
          <p:nvPr/>
        </p:nvSpPr>
        <p:spPr>
          <a:xfrm>
            <a:off x="1066800" y="662413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Primary </a:t>
            </a:r>
            <a:r>
              <a:rPr lang="ar-SA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U</a:t>
            </a:r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nit of </a:t>
            </a:r>
            <a:r>
              <a:rPr lang="ar-SA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M</a:t>
            </a:r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easure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E87C816-4274-7C80-B87F-72F545B17CED}"/>
              </a:ext>
            </a:extLst>
          </p:cNvPr>
          <p:cNvSpPr/>
          <p:nvPr/>
        </p:nvSpPr>
        <p:spPr>
          <a:xfrm>
            <a:off x="36871" y="2340490"/>
            <a:ext cx="18214257" cy="8137010"/>
          </a:xfrm>
          <a:custGeom>
            <a:avLst/>
            <a:gdLst/>
            <a:ahLst/>
            <a:cxnLst/>
            <a:rect l="l" t="t" r="r" b="b"/>
            <a:pathLst>
              <a:path w="17134661" h="8229600">
                <a:moveTo>
                  <a:pt x="0" y="0"/>
                </a:moveTo>
                <a:lnTo>
                  <a:pt x="17134662" y="0"/>
                </a:lnTo>
                <a:lnTo>
                  <a:pt x="171346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03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F0570-DACB-06E0-0DA5-EF9B49A7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022A65A-839B-8DBB-3539-FFB91880D1F7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B485DC-C4FB-89E7-A8FB-B47B48D2D540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10D089C-512C-0AEC-8451-6A3C02D6B27E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F1FF0C-3670-0BA7-E4D3-A9C3DE7D6CBC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E5A8A50F-283C-AE44-8774-F0E954760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8D83D0-49D3-27AE-3030-791BBE2B65F0}"/>
              </a:ext>
            </a:extLst>
          </p:cNvPr>
          <p:cNvSpPr txBox="1"/>
          <p:nvPr/>
        </p:nvSpPr>
        <p:spPr>
          <a:xfrm>
            <a:off x="1066800" y="662413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Item Creation &amp; Assignment 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98D89E4-E3AB-6FD9-DD61-E5BB4E3A86AA}"/>
              </a:ext>
            </a:extLst>
          </p:cNvPr>
          <p:cNvSpPr/>
          <p:nvPr/>
        </p:nvSpPr>
        <p:spPr>
          <a:xfrm>
            <a:off x="36871" y="2340491"/>
            <a:ext cx="18287996" cy="7946509"/>
          </a:xfrm>
          <a:custGeom>
            <a:avLst/>
            <a:gdLst/>
            <a:ahLst/>
            <a:cxnLst/>
            <a:rect l="l" t="t" r="r" b="b"/>
            <a:pathLst>
              <a:path w="15907590" h="8690477">
                <a:moveTo>
                  <a:pt x="0" y="0"/>
                </a:moveTo>
                <a:lnTo>
                  <a:pt x="15907590" y="0"/>
                </a:lnTo>
                <a:lnTo>
                  <a:pt x="15907590" y="8690477"/>
                </a:lnTo>
                <a:lnTo>
                  <a:pt x="0" y="8690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1" b="-29516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74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20ADA-DA94-32D5-1B04-E88DE2D25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743279-5207-9EA9-1C57-A02B111F82D2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0850C9D-88D8-6AB7-42AB-E7AF5EDBDC31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9A09346-8292-7E55-9FE5-339F814F8F2D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2663ABD-43A2-846C-D1AC-056C91659952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0C87F3DF-C331-806D-7D0C-77E3E971D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D5CD75-94B7-2A76-678B-4E12B6587A6D}"/>
              </a:ext>
            </a:extLst>
          </p:cNvPr>
          <p:cNvSpPr txBox="1"/>
          <p:nvPr/>
        </p:nvSpPr>
        <p:spPr>
          <a:xfrm>
            <a:off x="1066800" y="662413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Item Creation &amp; Assignment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673A86D-5D8A-5BA5-A78B-A59BFF8C5EFA}"/>
              </a:ext>
            </a:extLst>
          </p:cNvPr>
          <p:cNvSpPr/>
          <p:nvPr/>
        </p:nvSpPr>
        <p:spPr>
          <a:xfrm>
            <a:off x="36870" y="2340491"/>
            <a:ext cx="18251125" cy="7946509"/>
          </a:xfrm>
          <a:custGeom>
            <a:avLst/>
            <a:gdLst/>
            <a:ahLst/>
            <a:cxnLst/>
            <a:rect l="l" t="t" r="r" b="b"/>
            <a:pathLst>
              <a:path w="15550762" h="8828644">
                <a:moveTo>
                  <a:pt x="0" y="0"/>
                </a:moveTo>
                <a:lnTo>
                  <a:pt x="15550762" y="0"/>
                </a:lnTo>
                <a:lnTo>
                  <a:pt x="15550762" y="8828644"/>
                </a:lnTo>
                <a:lnTo>
                  <a:pt x="0" y="8828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6762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90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E8605-0F04-5A46-EA61-D3123B136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3A590E8-6AC9-29B0-C362-DD74C4036C4C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354DCF-1F04-B7F2-36F8-4F30F4988246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460C97-7EFA-43E2-896A-CE4375AFC703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08022EC-7E13-3759-DCEB-C2687828AEBF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2A0E8A88-09AC-4DF1-0B89-68E76E57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EE9CD26-6E19-6917-0FFA-5F3F70276BED}"/>
              </a:ext>
            </a:extLst>
          </p:cNvPr>
          <p:cNvSpPr txBox="1"/>
          <p:nvPr/>
        </p:nvSpPr>
        <p:spPr>
          <a:xfrm>
            <a:off x="1066800" y="662413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Item Creation &amp; Assignment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3B39E51-511E-7B94-C896-73246ABC8104}"/>
              </a:ext>
            </a:extLst>
          </p:cNvPr>
          <p:cNvSpPr/>
          <p:nvPr/>
        </p:nvSpPr>
        <p:spPr>
          <a:xfrm>
            <a:off x="36870" y="2340491"/>
            <a:ext cx="18287995" cy="7982151"/>
          </a:xfrm>
          <a:custGeom>
            <a:avLst/>
            <a:gdLst/>
            <a:ahLst/>
            <a:cxnLst/>
            <a:rect l="l" t="t" r="r" b="b"/>
            <a:pathLst>
              <a:path w="15613848" h="11279045">
                <a:moveTo>
                  <a:pt x="0" y="0"/>
                </a:moveTo>
                <a:lnTo>
                  <a:pt x="15613848" y="0"/>
                </a:lnTo>
                <a:lnTo>
                  <a:pt x="15613848" y="11279044"/>
                </a:lnTo>
                <a:lnTo>
                  <a:pt x="0" y="11279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3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0419-03C3-5936-8200-A25796BB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89731BC-6887-E9FF-4701-E95CC0ECBEEB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AC98F4-AE0C-1837-1A98-9AECFA5B54BC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5A94FAA-659E-E3E2-F961-E1E6BAD37E2D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793BDF7-0D0A-EE12-83AF-5F1F4CF82780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9445569A-EF76-5099-788F-1FDBE1DB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AE0030-DD74-3D30-A281-D569295289E0}"/>
              </a:ext>
            </a:extLst>
          </p:cNvPr>
          <p:cNvSpPr txBox="1"/>
          <p:nvPr/>
        </p:nvSpPr>
        <p:spPr>
          <a:xfrm>
            <a:off x="1066800" y="662413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Item Creation &amp; Assignment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9AF0770-794E-D6C6-6B70-3B0C53BDD8BD}"/>
              </a:ext>
            </a:extLst>
          </p:cNvPr>
          <p:cNvSpPr/>
          <p:nvPr/>
        </p:nvSpPr>
        <p:spPr>
          <a:xfrm>
            <a:off x="36872" y="2334759"/>
            <a:ext cx="18251128" cy="7952241"/>
          </a:xfrm>
          <a:custGeom>
            <a:avLst/>
            <a:gdLst/>
            <a:ahLst/>
            <a:cxnLst/>
            <a:rect l="l" t="t" r="r" b="b"/>
            <a:pathLst>
              <a:path w="15149449" h="10886497">
                <a:moveTo>
                  <a:pt x="0" y="0"/>
                </a:moveTo>
                <a:lnTo>
                  <a:pt x="15149449" y="0"/>
                </a:lnTo>
                <a:lnTo>
                  <a:pt x="15149449" y="10886496"/>
                </a:lnTo>
                <a:lnTo>
                  <a:pt x="0" y="1088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96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AB453-D6CF-4690-1A90-270C32B38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51D7EB-73D2-A801-919E-38F3E0D64589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F2B75ED-1872-9538-F777-90F456C3FEC6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AD34F14-CD61-9CE6-B1BC-221F9EA73D7F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C321DA5-2F6B-02D8-4B9A-51339430F1B2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B753A08-1CA5-FFDE-DDE0-B5715F09B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5091F6D-65D3-0BC1-6909-B65374173E19}"/>
              </a:ext>
            </a:extLst>
          </p:cNvPr>
          <p:cNvSpPr txBox="1"/>
          <p:nvPr/>
        </p:nvSpPr>
        <p:spPr>
          <a:xfrm>
            <a:off x="1066800" y="662413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Item Creation &amp; Assignment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FED535E-7D44-6223-3EB2-DD3D77C046C4}"/>
              </a:ext>
            </a:extLst>
          </p:cNvPr>
          <p:cNvSpPr/>
          <p:nvPr/>
        </p:nvSpPr>
        <p:spPr>
          <a:xfrm>
            <a:off x="36871" y="2340490"/>
            <a:ext cx="18214257" cy="8060809"/>
          </a:xfrm>
          <a:custGeom>
            <a:avLst/>
            <a:gdLst/>
            <a:ahLst/>
            <a:cxnLst/>
            <a:rect l="l" t="t" r="r" b="b"/>
            <a:pathLst>
              <a:path w="15382949" h="11137928">
                <a:moveTo>
                  <a:pt x="0" y="0"/>
                </a:moveTo>
                <a:lnTo>
                  <a:pt x="15382950" y="0"/>
                </a:lnTo>
                <a:lnTo>
                  <a:pt x="15382950" y="11137928"/>
                </a:lnTo>
                <a:lnTo>
                  <a:pt x="0" y="1113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5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56" y="280376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4212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040569" y="2719553"/>
            <a:ext cx="4528573" cy="4680453"/>
            <a:chOff x="37049" y="-148190"/>
            <a:chExt cx="6350011" cy="6562979"/>
          </a:xfrm>
        </p:grpSpPr>
        <p:sp>
          <p:nvSpPr>
            <p:cNvPr id="6" name="Freeform 6"/>
            <p:cNvSpPr/>
            <p:nvPr/>
          </p:nvSpPr>
          <p:spPr>
            <a:xfrm>
              <a:off x="37049" y="-148190"/>
              <a:ext cx="6350011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27515" r="-275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88743" y="8117402"/>
            <a:ext cx="7510515" cy="1032967"/>
            <a:chOff x="0" y="0"/>
            <a:chExt cx="11133897" cy="15313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33897" cy="1531313"/>
            </a:xfrm>
            <a:custGeom>
              <a:avLst/>
              <a:gdLst/>
              <a:ahLst/>
              <a:cxnLst/>
              <a:rect l="l" t="t" r="r" b="b"/>
              <a:pathLst>
                <a:path w="11133897" h="1531313">
                  <a:moveTo>
                    <a:pt x="30924" y="0"/>
                  </a:moveTo>
                  <a:lnTo>
                    <a:pt x="11102973" y="0"/>
                  </a:lnTo>
                  <a:cubicBezTo>
                    <a:pt x="11120051" y="0"/>
                    <a:pt x="11133897" y="13845"/>
                    <a:pt x="11133897" y="30924"/>
                  </a:cubicBezTo>
                  <a:lnTo>
                    <a:pt x="11133897" y="1500389"/>
                  </a:lnTo>
                  <a:cubicBezTo>
                    <a:pt x="11133897" y="1517468"/>
                    <a:pt x="11120051" y="1531313"/>
                    <a:pt x="11102973" y="1531313"/>
                  </a:cubicBezTo>
                  <a:lnTo>
                    <a:pt x="30924" y="1531313"/>
                  </a:lnTo>
                  <a:cubicBezTo>
                    <a:pt x="13845" y="1531313"/>
                    <a:pt x="0" y="1517468"/>
                    <a:pt x="0" y="1500389"/>
                  </a:cubicBezTo>
                  <a:lnTo>
                    <a:pt x="0" y="30924"/>
                  </a:lnTo>
                  <a:cubicBezTo>
                    <a:pt x="0" y="13845"/>
                    <a:pt x="13845" y="0"/>
                    <a:pt x="3092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133897" cy="15694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 lang="en-US" sz="15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8079FEC-0324-E3ED-B0E9-5FEC86F0EF58}"/>
              </a:ext>
            </a:extLst>
          </p:cNvPr>
          <p:cNvSpPr txBox="1"/>
          <p:nvPr/>
        </p:nvSpPr>
        <p:spPr>
          <a:xfrm>
            <a:off x="843116" y="7640993"/>
            <a:ext cx="164161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242424"/>
                </a:solidFill>
                <a:effectLst/>
                <a:latin typeface="+mj-lt"/>
              </a:rPr>
              <a:t>We are a dynamic group of freelancers known as </a:t>
            </a:r>
            <a:r>
              <a:rPr lang="en-US" sz="3200" b="1" i="0" dirty="0">
                <a:solidFill>
                  <a:srgbClr val="242424"/>
                </a:solidFill>
                <a:effectLst/>
                <a:latin typeface="+mj-lt"/>
              </a:rPr>
              <a:t>SmartOra Solutions</a:t>
            </a:r>
            <a:r>
              <a:rPr lang="en-US" sz="3200" b="0" i="0" dirty="0">
                <a:solidFill>
                  <a:srgbClr val="242424"/>
                </a:solidFill>
                <a:effectLst/>
                <a:latin typeface="+mj-lt"/>
              </a:rPr>
              <a:t>. Our team specializes in Oracle Supply Chain Management (SCM) solutions, and we are excited to present our latest demo project on a popular freelancing platform. This project focuses on the Oracle Supply Chain Procurement Module, designed to address the challenges faced by companies still relying on paper-based processes</a:t>
            </a:r>
            <a:endParaRPr lang="en-US" sz="3200" dirty="0">
              <a:latin typeface="+mj-lt"/>
            </a:endParaRPr>
          </a:p>
        </p:txBody>
      </p:sp>
      <p:pic>
        <p:nvPicPr>
          <p:cNvPr id="20" name="Picture 19" descr="Architects working on a blueprint">
            <a:extLst>
              <a:ext uri="{FF2B5EF4-FFF2-40B4-BE49-F238E27FC236}">
                <a16:creationId xmlns:a16="http://schemas.microsoft.com/office/drawing/2014/main" id="{24157674-7FCA-383E-9B48-6963962A0B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29" y="2682229"/>
            <a:ext cx="4537621" cy="47177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 descr="A hand holding a magnifying glass over a computer screen&#10;&#10;AI-generated content may be incorrect.">
            <a:extLst>
              <a:ext uri="{FF2B5EF4-FFF2-40B4-BE49-F238E27FC236}">
                <a16:creationId xmlns:a16="http://schemas.microsoft.com/office/drawing/2014/main" id="{6EF4B1AA-79C1-2D7C-3AB3-05FB80485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13030200" y="2745363"/>
            <a:ext cx="4537621" cy="4698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ADDCF53-6C3E-15E1-A62A-5CD50F928252}"/>
              </a:ext>
            </a:extLst>
          </p:cNvPr>
          <p:cNvSpPr txBox="1"/>
          <p:nvPr/>
        </p:nvSpPr>
        <p:spPr>
          <a:xfrm>
            <a:off x="1583629" y="1136631"/>
            <a:ext cx="10151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75" y="-266700"/>
            <a:ext cx="18289585" cy="2560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" y="-47225"/>
            <a:ext cx="18289585" cy="2341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18566"/>
            <a:ext cx="11796782" cy="1609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5" y="2309812"/>
            <a:ext cx="18309908" cy="816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8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C11B5-BEC6-5855-3CE0-ED2AD00A9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345BDB-FAF9-780D-884B-EACC2D9B6F6D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5B633FC-EBD1-270E-8511-170A34E62F06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2E542BE-9104-ED14-E0D1-67E1297DA3D1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7CC1DAF-4FA0-2111-6B23-D30EBADF3009}"/>
              </a:ext>
            </a:extLst>
          </p:cNvPr>
          <p:cNvGrpSpPr/>
          <p:nvPr/>
        </p:nvGrpSpPr>
        <p:grpSpPr>
          <a:xfrm>
            <a:off x="-4" y="216991"/>
            <a:ext cx="18288000" cy="2340491"/>
            <a:chOff x="0" y="366296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766DAB8B-CC23-22B8-6B79-F66FC340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366296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B2EC392-8055-5C7E-42FC-2A21903F3145}"/>
              </a:ext>
            </a:extLst>
          </p:cNvPr>
          <p:cNvSpPr txBox="1"/>
          <p:nvPr/>
        </p:nvSpPr>
        <p:spPr>
          <a:xfrm>
            <a:off x="457200" y="401497"/>
            <a:ext cx="182879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Assigned items of Master Item to Inventory Organizations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D0E0F12-9566-3883-A41E-DF35A2AE1FAA}"/>
              </a:ext>
            </a:extLst>
          </p:cNvPr>
          <p:cNvSpPr/>
          <p:nvPr/>
        </p:nvSpPr>
        <p:spPr>
          <a:xfrm>
            <a:off x="0" y="2340489"/>
            <a:ext cx="18440400" cy="7946511"/>
          </a:xfrm>
          <a:custGeom>
            <a:avLst/>
            <a:gdLst/>
            <a:ahLst/>
            <a:cxnLst/>
            <a:rect l="l" t="t" r="r" b="b"/>
            <a:pathLst>
              <a:path w="13912424" h="10069703">
                <a:moveTo>
                  <a:pt x="0" y="0"/>
                </a:moveTo>
                <a:lnTo>
                  <a:pt x="13912423" y="0"/>
                </a:lnTo>
                <a:lnTo>
                  <a:pt x="13912423" y="10069703"/>
                </a:lnTo>
                <a:lnTo>
                  <a:pt x="0" y="10069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2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A9C6-5326-7F8E-5169-F4BBFE0C7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7838894-43B4-CF3A-ECC8-0DC3968EB499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9B1C6D3-ADC9-E4B3-34B6-7A7519ED862A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91651CA-EA7B-4197-0C3B-E7A0E6075C97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A44B6FD-0B77-7938-7F83-8A040C2E624C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3B6A7129-CCC3-44AD-C095-C0E540FD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73FEEC-6C1E-D9AE-94DF-F0A133A1E561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Open Accounting Periods 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6D5721A-76C3-54C7-05DB-92181E0CDF1A}"/>
              </a:ext>
            </a:extLst>
          </p:cNvPr>
          <p:cNvSpPr/>
          <p:nvPr/>
        </p:nvSpPr>
        <p:spPr>
          <a:xfrm>
            <a:off x="4" y="2340491"/>
            <a:ext cx="18287996" cy="7946508"/>
          </a:xfrm>
          <a:custGeom>
            <a:avLst/>
            <a:gdLst/>
            <a:ahLst/>
            <a:cxnLst/>
            <a:rect l="l" t="t" r="r" b="b"/>
            <a:pathLst>
              <a:path w="14337807" h="8605878">
                <a:moveTo>
                  <a:pt x="0" y="0"/>
                </a:moveTo>
                <a:lnTo>
                  <a:pt x="14337807" y="0"/>
                </a:lnTo>
                <a:lnTo>
                  <a:pt x="14337807" y="8605878"/>
                </a:lnTo>
                <a:lnTo>
                  <a:pt x="0" y="8605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2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999926" y="-3999282"/>
            <a:ext cx="10287000" cy="1828685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466" y="0"/>
            <a:ext cx="13606268" cy="10286358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474237" y="-2528760"/>
            <a:ext cx="7341846" cy="1829031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yellow sticky note next to a computer&#10;&#10;AI-generated content may be incorrect.">
            <a:extLst>
              <a:ext uri="{FF2B5EF4-FFF2-40B4-BE49-F238E27FC236}">
                <a16:creationId xmlns:a16="http://schemas.microsoft.com/office/drawing/2014/main" id="{6EF9B8E4-9654-5547-459D-B4C7DB495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19978" b="1067"/>
          <a:stretch/>
        </p:blipFill>
        <p:spPr>
          <a:xfrm>
            <a:off x="685800" y="685800"/>
            <a:ext cx="16916400" cy="891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A3228-35EB-383E-BFDA-8DCBC5FCECC3}"/>
              </a:ext>
            </a:extLst>
          </p:cNvPr>
          <p:cNvSpPr txBox="1"/>
          <p:nvPr/>
        </p:nvSpPr>
        <p:spPr>
          <a:xfrm>
            <a:off x="15295158" y="94011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picpedia.org/post-it-note/p/procurement.html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74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B47E2-9476-05C2-B6B5-43C8764F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D4850807-5143-2DD1-9820-112871A9DB89}"/>
              </a:ext>
            </a:extLst>
          </p:cNvPr>
          <p:cNvSpPr txBox="1"/>
          <p:nvPr/>
        </p:nvSpPr>
        <p:spPr>
          <a:xfrm>
            <a:off x="1028700" y="6128373"/>
            <a:ext cx="571799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endParaRPr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808D0DA1-0420-3AA4-7D96-74936A951F16}"/>
              </a:ext>
            </a:extLst>
          </p:cNvPr>
          <p:cNvSpPr/>
          <p:nvPr/>
        </p:nvSpPr>
        <p:spPr>
          <a:xfrm>
            <a:off x="1866899" y="-2820834"/>
            <a:ext cx="15011400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2A72E-B9D3-61F1-623B-AE2B74FF3A51}"/>
              </a:ext>
            </a:extLst>
          </p:cNvPr>
          <p:cNvSpPr txBox="1"/>
          <p:nvPr/>
        </p:nvSpPr>
        <p:spPr>
          <a:xfrm>
            <a:off x="6746691" y="4152900"/>
            <a:ext cx="6207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Helios"/>
              </a:rPr>
              <a:t>Procurement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Helios"/>
              </a:rPr>
              <a:t> to Pay 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Helios"/>
              </a:rPr>
              <a:t>cycle</a:t>
            </a:r>
          </a:p>
        </p:txBody>
      </p:sp>
      <p:pic>
        <p:nvPicPr>
          <p:cNvPr id="3" name="Picture 2" descr="A stack of green paper money&#10;&#10;AI-generated content may be incorrect.">
            <a:extLst>
              <a:ext uri="{FF2B5EF4-FFF2-40B4-BE49-F238E27FC236}">
                <a16:creationId xmlns:a16="http://schemas.microsoft.com/office/drawing/2014/main" id="{645DB1F2-B1DD-9BC9-5FA0-F02923B30E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5334000" y="7029259"/>
            <a:ext cx="2368512" cy="23685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800101"/>
            <a:ext cx="15278098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CAF67-C2FB-9BF9-0767-E5405B2C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F7B59DB-3B25-2BFF-3B3B-373C24E39053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548F12B-9C03-A0BC-5815-542505F340C1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90F701-EC45-029E-C280-E5E0340F276C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85F147F-A01B-3F7F-71F0-9BC948847EFC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F687A232-4C07-6DDA-7C47-F94D1172A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F37AE35-25E3-9835-4641-0AA881CE00CC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Create PR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6C9DA6E5-5B44-CA27-6176-C7DE241E3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" y="2525802"/>
            <a:ext cx="18287996" cy="78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66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FA83-7FA6-ADF9-5419-413C493B4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ACDC32-DD0E-6DD4-4394-933D9D784B01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0A57749-910C-7798-4242-DBF34DA9DBFE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4416FF9-9C3C-BC6F-75D6-B987E4D291B9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C4C38E2-0099-4FAC-B73B-7F34945ED880}"/>
              </a:ext>
            </a:extLst>
          </p:cNvPr>
          <p:cNvGrpSpPr/>
          <p:nvPr/>
        </p:nvGrpSpPr>
        <p:grpSpPr>
          <a:xfrm>
            <a:off x="-36875" y="216990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7185DD66-A7E1-8652-8F84-B4808B6BD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4B3C58-0E80-F8F4-C945-4095E7D5E53E}"/>
              </a:ext>
            </a:extLst>
          </p:cNvPr>
          <p:cNvSpPr txBox="1"/>
          <p:nvPr/>
        </p:nvSpPr>
        <p:spPr>
          <a:xfrm>
            <a:off x="1295400" y="662413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ea typeface="Helios"/>
                <a:cs typeface="Helios"/>
                <a:sym typeface="Helios"/>
              </a:rPr>
              <a:t>Approval Path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819445-D492-868A-583E-3AB45AD2A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75" y="2557481"/>
            <a:ext cx="18287996" cy="77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7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F379E-A26E-BE5A-C069-3CDCE4D59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9FB4DF-64D6-18CF-21E2-1653FE4D5F1F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CECF10-4A47-E0BE-7F06-62C3EBA77BFA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EE54844-7DC4-D829-E6CF-465D0FA36134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21C3F0D-12B7-B74D-779D-F930F24EF46E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0CB3CB01-145E-C69C-3740-351FB8C0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2FBB81-85BB-A42B-392F-F6F8CFC0E704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Define Buyer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6EE6BB-1F6D-FFD2-327D-B4F9316B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75" y="2340491"/>
            <a:ext cx="18287996" cy="79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74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13EB-493A-B404-5ABA-DBC186002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9C0DF8B-7A07-C500-4514-B0FC4397A0A6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CF07D1-7307-A0CD-7EC6-1AB0456EE200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E7732DA-37A6-06AB-CDFD-61CDAED447E5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B4F6B57-FAED-5269-BA66-E12EFDA87A57}"/>
              </a:ext>
            </a:extLst>
          </p:cNvPr>
          <p:cNvGrpSpPr/>
          <p:nvPr/>
        </p:nvGrpSpPr>
        <p:grpSpPr>
          <a:xfrm>
            <a:off x="-36871" y="250176"/>
            <a:ext cx="18288000" cy="2090316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05903106-866C-5D3A-6CEF-4F529F3D8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47E9E5-A565-4957-A91A-3E5AA0791D6A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Create Supplier 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2BB7FA-1BFF-E784-F47D-82CE372D6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" y="2340492"/>
            <a:ext cx="18287995" cy="79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51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4E54A-2DC2-E746-FEB1-C8C937B21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080752-CC73-487C-E5F8-62008B3B64F7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9A7F90-2A41-8E96-74A5-5FB3238CBFCE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81FCCAA-B434-24B6-32D7-8C9281956A01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3F8994E-E615-B5EF-31B1-8B8C9FF4D60B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A22EC831-8B13-1FD8-2DF4-30DDA2D36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0DC7EC-EDCF-635C-040E-C886D3682E7A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Create PO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0AF504-15EF-8AFC-B265-61FEB092D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" y="2340491"/>
            <a:ext cx="18287996" cy="81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7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62600" y="-2676661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457200" y="3271886"/>
            <a:ext cx="6042202" cy="3362524"/>
            <a:chOff x="-364521" y="2406983"/>
            <a:chExt cx="8056270" cy="4483367"/>
          </a:xfrm>
        </p:grpSpPr>
        <p:sp>
          <p:nvSpPr>
            <p:cNvPr id="16" name="TextBox 16"/>
            <p:cNvSpPr txBox="1"/>
            <p:nvPr/>
          </p:nvSpPr>
          <p:spPr>
            <a:xfrm>
              <a:off x="-364521" y="2406983"/>
              <a:ext cx="8056270" cy="4483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57"/>
                </a:lnSpc>
              </a:pPr>
              <a:r>
                <a:rPr lang="en-US" sz="6736" b="1" dirty="0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SmartOra Solutions SCM Team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794607"/>
              <a:ext cx="6670257" cy="66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1"/>
                </a:lnSpc>
              </a:pPr>
              <a:endParaRPr lang="en-US" sz="3079" u="none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98799" y="263886"/>
            <a:ext cx="4292778" cy="881445"/>
            <a:chOff x="0" y="-349883"/>
            <a:chExt cx="5723703" cy="117526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49883"/>
              <a:ext cx="5723703" cy="6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Aml Saleh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46679"/>
              <a:ext cx="5723703" cy="578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Oracle SCM Consultant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49200" y="1761429"/>
            <a:ext cx="4427387" cy="1101742"/>
            <a:chOff x="-423096" y="-628156"/>
            <a:chExt cx="5903182" cy="1468990"/>
          </a:xfrm>
        </p:grpSpPr>
        <p:sp>
          <p:nvSpPr>
            <p:cNvPr id="22" name="TextBox 22"/>
            <p:cNvSpPr txBox="1"/>
            <p:nvPr/>
          </p:nvSpPr>
          <p:spPr>
            <a:xfrm>
              <a:off x="-243617" y="-628156"/>
              <a:ext cx="572370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Asmaa Elmahdy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-423096" y="262137"/>
              <a:ext cx="5723703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Oracl</a:t>
              </a:r>
              <a:r>
                <a:rPr lang="en-US" sz="25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 SCM Consultant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13840" y="3925333"/>
            <a:ext cx="4545460" cy="531344"/>
            <a:chOff x="-336909" y="-98859"/>
            <a:chExt cx="6060612" cy="70845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572370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336909" y="-98859"/>
              <a:ext cx="5723703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</a:t>
              </a:r>
              <a:r>
                <a:rPr lang="en-US" sz="25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racle SCM Consultant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61324" y="5456301"/>
            <a:ext cx="4330253" cy="1672123"/>
            <a:chOff x="-49967" y="-9525"/>
            <a:chExt cx="5773670" cy="2229498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9525"/>
              <a:ext cx="572370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-49967" y="1045121"/>
              <a:ext cx="5723703" cy="1174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2A2E3A"/>
                  </a:solidFill>
                  <a:latin typeface="Helios Bold"/>
                  <a:sym typeface="Helios"/>
                </a:rPr>
                <a:t>Nehal Omran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Ora</a:t>
              </a:r>
              <a:r>
                <a:rPr lang="en-US" sz="25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cle SCM Consultant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798799" y="7623358"/>
            <a:ext cx="4292778" cy="88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0"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A2E3A"/>
                </a:solidFill>
                <a:latin typeface="Helios Bold"/>
                <a:sym typeface="Helios"/>
              </a:rPr>
              <a:t>Reda Abdelhakim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Or</a:t>
            </a:r>
            <a:r>
              <a:rPr lang="en-US" sz="25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acle SCM Consultant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60680" y="9217342"/>
            <a:ext cx="419862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A2E3A"/>
                </a:solidFill>
                <a:effectLst/>
                <a:uLnTx/>
                <a:uFillTx/>
                <a:latin typeface="Helios Bold"/>
                <a:ea typeface="Helios Bold"/>
                <a:cs typeface="Helios Bold"/>
                <a:sym typeface="Helios Bold"/>
              </a:rPr>
              <a:t>Youssef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2A2E3A"/>
                </a:solidFill>
                <a:effectLst/>
                <a:uLnTx/>
                <a:uFillTx/>
                <a:latin typeface="Helios Bold"/>
                <a:ea typeface="Helios Bold"/>
                <a:cs typeface="Helios Bold"/>
                <a:sym typeface="Helios Bold"/>
              </a:rPr>
              <a:t>Iskanderous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2A2E3A"/>
              </a:solidFill>
              <a:effectLst/>
              <a:uLnTx/>
              <a:uFillTx/>
              <a:latin typeface="Helios Bold"/>
              <a:ea typeface="Helios Bold"/>
              <a:cs typeface="Helios Bold"/>
              <a:sym typeface="Helios Bold"/>
            </a:endParaRP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Oracle SCM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234EB2-A6C3-5C94-D752-AD9176F236C7}"/>
              </a:ext>
            </a:extLst>
          </p:cNvPr>
          <p:cNvSpPr txBox="1"/>
          <p:nvPr/>
        </p:nvSpPr>
        <p:spPr>
          <a:xfrm>
            <a:off x="12783809" y="3278915"/>
            <a:ext cx="119246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A2E3A"/>
                </a:solidFill>
                <a:latin typeface="Helios Bold"/>
                <a:sym typeface="Helios Bold"/>
              </a:rPr>
              <a:t>Eman Saleh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151F3E-2E1F-0E9F-3FDB-CE788CB11F96}"/>
              </a:ext>
            </a:extLst>
          </p:cNvPr>
          <p:cNvSpPr txBox="1"/>
          <p:nvPr/>
        </p:nvSpPr>
        <p:spPr>
          <a:xfrm>
            <a:off x="12649200" y="4953148"/>
            <a:ext cx="6019800" cy="97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A2E3A"/>
                </a:solidFill>
                <a:latin typeface="Helios Bold"/>
              </a:rPr>
              <a:t>Mary Gamal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</a:rPr>
              <a:t>Oracle SCM Consultant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1A346-BC96-2701-E487-534280F3A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21651A4-3AB6-4FE2-740E-07DB0EE58928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36F5C4-43E3-E2C7-1446-0927B04FE3A9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144F405-A230-8A82-AA2E-E9FF9E2CF3AB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10E0C6D-3633-B85C-94D0-EC7DC4A86F32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0A503DE0-8FBF-9723-9CA9-74CEBAF61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21DED5B-9195-0624-5BCE-EB66718020A5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Auto </a:t>
            </a:r>
            <a:r>
              <a:rPr lang="ar-SA" sz="6000" dirty="0">
                <a:solidFill>
                  <a:schemeClr val="bg1"/>
                </a:solidFill>
                <a:latin typeface="Helios"/>
                <a:sym typeface="Helios"/>
              </a:rPr>
              <a:t>C</a:t>
            </a:r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reate to Purchase Order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613220-C948-30ED-BA6C-5E1C2D847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" y="2340490"/>
            <a:ext cx="18403529" cy="79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57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14500"/>
            <a:ext cx="7772400" cy="777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" y="-8120"/>
            <a:ext cx="18289585" cy="2341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7595"/>
            <a:ext cx="18289585" cy="2560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95300"/>
            <a:ext cx="11802879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36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3B75-9441-F8CB-DF02-29C0F4A4A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D1E8C1-ECCD-87D4-DEFC-5DDD66CB4EE0}"/>
              </a:ext>
            </a:extLst>
          </p:cNvPr>
          <p:cNvGrpSpPr/>
          <p:nvPr/>
        </p:nvGrpSpPr>
        <p:grpSpPr>
          <a:xfrm>
            <a:off x="36872" y="22058"/>
            <a:ext cx="18288000" cy="1387642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1CE5D9-9A23-CB24-70A6-53C70FBC0C8D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r>
                <a:rPr lang="en-US" sz="6000" dirty="0">
                  <a:solidFill>
                    <a:schemeClr val="bg1"/>
                  </a:solidFill>
                  <a:latin typeface="Helios"/>
                </a:rPr>
                <a:t>  Direct  Receipt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8D0BF1-F6D8-B6F3-E420-D1848C31AD7C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701ED09-39BB-3E3B-180B-DA54F37BA225}"/>
              </a:ext>
            </a:extLst>
          </p:cNvPr>
          <p:cNvGrpSpPr/>
          <p:nvPr/>
        </p:nvGrpSpPr>
        <p:grpSpPr>
          <a:xfrm>
            <a:off x="36872" y="22058"/>
            <a:ext cx="18288000" cy="2340491"/>
            <a:chOff x="7567561" y="4390834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0BDD503E-8650-C59A-CD4C-E164E2CDE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7567561" y="4390834"/>
              <a:ext cx="24384000" cy="3120655"/>
            </a:xfrm>
            <a:prstGeom prst="rect">
              <a:avLst/>
            </a:prstGeom>
          </p:spPr>
        </p:pic>
      </p:grp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B86D65-EB83-7600-947F-4C891B260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" y="1409700"/>
            <a:ext cx="18287996" cy="88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19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39BEB-38F8-4AC1-30D7-E38369354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7BBCBF-50C4-6B43-C1FB-2218E0F28845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A8BB47A-48C6-950C-6A81-9BE9697E61E7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F2145AF-B178-7271-23E2-CC08DFFD6AC4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8609824-D8B4-3ABF-2751-38C8B80C219C}"/>
              </a:ext>
            </a:extLst>
          </p:cNvPr>
          <p:cNvGrpSpPr/>
          <p:nvPr/>
        </p:nvGrpSpPr>
        <p:grpSpPr>
          <a:xfrm>
            <a:off x="-4" y="-48923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D513590B-E2AE-C470-FED6-4D62EEF03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825267-A01D-C86B-F477-EB809508261B}"/>
              </a:ext>
            </a:extLst>
          </p:cNvPr>
          <p:cNvSpPr txBox="1"/>
          <p:nvPr/>
        </p:nvSpPr>
        <p:spPr>
          <a:xfrm>
            <a:off x="1127758" y="553918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Standard Receipt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178B00-4D9D-6F04-1F00-D3601583A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" y="2255269"/>
            <a:ext cx="16099085" cy="803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07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2AA6D-C7E4-57D8-5945-E1180E7CB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32BAD70-3CC4-D00E-CB83-5AD96837911A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C7EA52-0EC9-663B-3EB3-45316B2CA225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FA88678-A144-6085-AF30-105B2BA5DFB8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1A434C6-72B1-9579-1C52-B0FDF83E4CF7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7B14695D-F8E5-69F0-A2D1-5F93FFA9B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A88165A-CAD7-E4CD-368A-FC8784D1280A}"/>
              </a:ext>
            </a:extLst>
          </p:cNvPr>
          <p:cNvSpPr txBox="1"/>
          <p:nvPr/>
        </p:nvSpPr>
        <p:spPr>
          <a:xfrm>
            <a:off x="1163928" y="691909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Inspection Required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CCE752-8166-C03E-45A3-1FC0ECCD5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2340491"/>
            <a:ext cx="18288004" cy="79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44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69ED6-7CC2-5194-E210-15627FBE3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C43BB1-95D1-8A8E-06B5-E515561F6A1F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F0683A-27ED-C699-9FDC-377F08C3F823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90CBB42-9294-C53D-B645-7AA2B502BDB0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E7D06A9-0544-0E58-815D-F72FC82524A8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0B98B26B-C490-3F27-8924-10F37D261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E589108-5CCD-47CC-74AA-F8F950DB7A66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Unordered Receipt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42F3A7-A5B7-C6ED-2048-EF6CF8670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02010"/>
            <a:ext cx="18288000" cy="78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30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975"/>
            <a:ext cx="18289585" cy="2341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5" y="-190500"/>
            <a:ext cx="18289585" cy="2560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4766"/>
            <a:ext cx="11802879" cy="1609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79" y="251460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70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6DB2-57AF-D6AB-C618-614ABBB9A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455A63-1012-76EC-2245-80B080158079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CB53C20-5D2B-696D-FFAE-14059115E14E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1C572DB-341F-FDAB-3E11-4E037EA58832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FC5586C-65BC-F627-1F86-7BF4F783B34F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C29BF498-629B-3601-9FFF-270CB9644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D0815F7-2457-0FC6-B9DE-8AF5FA09FD88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Blanket Purchase Agreement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1C6FD9-BCE1-71C1-3411-6BD1483C8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0490"/>
            <a:ext cx="18288000" cy="81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AEA09-512D-C2DC-4459-180E40193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CDD40F-C678-8DC0-B8F1-E5614DCF2908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164B06C-0ADB-3809-C63D-7771924F9A75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E8C347B-CA90-AC85-2760-2D8FD93C396F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6FD76B6-D9F0-BFDF-2CE0-FC796C8E656D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C9A2122-39C0-083D-D24C-B1519D696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0FF8C6-A3A8-E057-7927-84FF4CE40F21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Price Break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DE2E22-6834-2355-E964-F07A2B01B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2340490"/>
            <a:ext cx="18440404" cy="79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43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AF95-307E-7575-FE28-F4879140C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AD22C9-BDDF-8108-7A4B-AEC809B9D1B3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C67A902-2015-3763-C42D-C1072B690432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40D9E90-E2B3-8D7D-45B8-4FF6D7EAA5A1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4A6A144-0924-6C89-7EB8-4E13F3454AB6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5CEE56C-E74B-CA2C-7C08-5F427945C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A6859F-DCBD-47A7-0405-C57430C3DAA3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Blanket Release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4AC342-5020-4B70-9B42-81322C87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216"/>
            <a:ext cx="18288000" cy="80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3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ED0D36-724A-0AE0-6C15-4F757DA63642}"/>
              </a:ext>
            </a:extLst>
          </p:cNvPr>
          <p:cNvSpPr txBox="1"/>
          <p:nvPr/>
        </p:nvSpPr>
        <p:spPr>
          <a:xfrm>
            <a:off x="8463308" y="1790700"/>
            <a:ext cx="9144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242424"/>
                </a:solidFill>
                <a:effectLst/>
                <a:latin typeface="-apple-system"/>
              </a:rPr>
              <a:t>Many companies continue to use outdated, paper-based methods for their procurement processes. </a:t>
            </a:r>
          </a:p>
          <a:p>
            <a:pPr algn="ctr"/>
            <a:r>
              <a:rPr lang="en-US" sz="4000" b="1" i="0" dirty="0">
                <a:solidFill>
                  <a:srgbClr val="242424"/>
                </a:solidFill>
                <a:effectLst/>
                <a:latin typeface="-apple-system"/>
              </a:rPr>
              <a:t>This approach is not only time-consuming but also prone to errors, inefficiencies, and lack of real-time visibility. </a:t>
            </a:r>
          </a:p>
          <a:p>
            <a:pPr algn="ctr"/>
            <a:r>
              <a:rPr lang="en-US" sz="4000" b="1" i="0" dirty="0">
                <a:solidFill>
                  <a:srgbClr val="242424"/>
                </a:solidFill>
                <a:effectLst/>
                <a:latin typeface="-apple-system"/>
              </a:rPr>
              <a:t>These issues can lead to delays, increased costs, and difficulties in managing supply chain operations effectively</a:t>
            </a:r>
            <a:r>
              <a:rPr lang="en-US" b="1" i="0" dirty="0">
                <a:solidFill>
                  <a:srgbClr val="242424"/>
                </a:solidFill>
                <a:effectLst/>
                <a:latin typeface="-apple-system"/>
              </a:rPr>
              <a:t>.</a:t>
            </a:r>
            <a:endParaRPr lang="en-US" b="1" dirty="0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06202804-AD99-D9A6-AA42-5A57F228CE68}"/>
              </a:ext>
            </a:extLst>
          </p:cNvPr>
          <p:cNvSpPr/>
          <p:nvPr/>
        </p:nvSpPr>
        <p:spPr>
          <a:xfrm>
            <a:off x="-6629400" y="-2582271"/>
            <a:ext cx="15392400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1800" b="1"/>
              <a:t>Problem Statement</a:t>
            </a:r>
            <a:endParaRPr lang="en-US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95A24-C256-E548-940A-1277EAEA5747}"/>
              </a:ext>
            </a:extLst>
          </p:cNvPr>
          <p:cNvSpPr txBox="1"/>
          <p:nvPr/>
        </p:nvSpPr>
        <p:spPr>
          <a:xfrm>
            <a:off x="1752600" y="4991627"/>
            <a:ext cx="6436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Klein Bold"/>
              </a:rPr>
              <a:t>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2016864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1FE26-6B51-391E-7712-C019DE1B2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484490-AA51-D1E9-04A3-8B0D9F0F8DD7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716BCB-A25F-12D1-24B2-F03E761D7A57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4854B49-711E-EA07-0E6B-058B31644A49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7B7DBBE-DED3-39AE-0FF7-B6EF23103806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6443EAAA-8892-45AF-6630-F138F5AB4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880EDCD-C3A6-24B6-7417-12375D117329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Supplier List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13325C-31D0-2C1C-4B85-7BF9C1FBC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7483"/>
            <a:ext cx="18516600" cy="772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98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38516-C6E9-C281-6E77-0E5275D9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40EAA4-1F0B-E0AF-BACE-85BC9A16E94E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EC3212-DB55-101D-85AA-46CF1A8C1791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613E49B-69AC-D898-59FF-0E5D93CC9E88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CCFB778-62E7-8E34-02B9-FD7AD2E5D2A8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D0159441-BD46-386B-E732-1F33056C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84786F-841F-7092-3684-CECDEE59BC99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Create Request For Quotation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F84A29-B903-7374-EB71-6BBDE6C17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70" y="2453406"/>
            <a:ext cx="18287996" cy="794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3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495DA-0DBF-2B81-E67A-CC5EA154D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4D8A70-F225-49FD-752C-32CB9B671413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C5FF48-27CB-C6A9-1AD7-55C98DB71ADD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12F4CFC-AC66-E56C-E73D-15D7DEF59366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1807FEE-3F48-377D-6A0F-94483DA06746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30B754B6-6BAA-F76F-F658-2DA91BA14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3B3485-4868-B2C1-2F88-BA0663339E2E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Printed Request For Quotation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close-up of a document&#10;&#10;AI-generated content may be incorrect.">
            <a:extLst>
              <a:ext uri="{FF2B5EF4-FFF2-40B4-BE49-F238E27FC236}">
                <a16:creationId xmlns:a16="http://schemas.microsoft.com/office/drawing/2014/main" id="{2031AB5F-2854-2C70-B98D-BCEECCC40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40491"/>
            <a:ext cx="18251128" cy="79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30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4FBC1-1F36-F63F-197D-4170B05C5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29CC2DB-DB80-769C-A09B-411F25396C36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D0B9C5-312A-91A7-B1DB-E0B9DE66564F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7120D0E-2A9E-EF5C-239C-BB358ABC072A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E05BE05-D136-C876-238D-C50A238B3B79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CFD01C34-AC44-D90D-3EEC-180737378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646807-533B-D43E-33C6-6782E3B32CFA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Create Quotation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D92EEE-BBC1-077A-1F1E-E9508DDF1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" y="2499130"/>
            <a:ext cx="18287996" cy="79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5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871F8-B9EE-7BD5-3CC6-56267AE4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FE77EF8-262B-4632-8122-EA53004CE8EA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3E709C-BDFA-9408-8F26-487955ACF249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224EAFD-65F5-26E2-23FA-5A5E625D2779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8AAF2AE-F469-64B8-0B66-0ABF19724EE6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10F3D413-CEF2-F0E2-602C-2A9742075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9BB708D-7D0F-88F0-1BF8-6625945D1FA4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Quotation Analysis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24AF99-6ADB-4080-B26B-20AAD4E3E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7482"/>
            <a:ext cx="18287995" cy="77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85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AFDA4-29CC-357E-E05B-A66D7A18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EA108A-066E-2EA3-8FC1-DE9EBE984985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75034DC-8AC8-5245-265D-99B5DC77F86F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50ACED-73F4-4CEB-3B92-3C88395C2A1D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3EAE306-4442-60DB-C733-024440E92848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80B38FCF-9A41-276A-5470-C3E63893F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94D339-A120-C997-E570-252D494A8EE5}"/>
              </a:ext>
            </a:extLst>
          </p:cNvPr>
          <p:cNvSpPr txBox="1"/>
          <p:nvPr/>
        </p:nvSpPr>
        <p:spPr>
          <a:xfrm>
            <a:off x="36871" y="613492"/>
            <a:ext cx="170319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   Auto Create Request For Quotation from PR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5C2613-23E4-D976-1B27-5BCC69A15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458"/>
            <a:ext cx="18288000" cy="78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44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7C9A0-1D74-469E-0AB4-ACF8F8BBB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F68001-98A0-9490-3CB7-7450C9CB7065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8B9B460-43AA-18CB-C1EA-200C41948332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8F16F68-5591-733A-94F7-009CD1837C43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DBA5255-AAAC-4343-B99A-9134017DD1D8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49A2A03F-AE9E-B277-C94D-AC6526B5C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BAEC479-5A0D-83B0-3A7C-41490DFE800B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RFQ To Quotation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939259-AC94-4F45-0375-7D70D45AB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" y="2476268"/>
            <a:ext cx="18214258" cy="78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8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46680-A97E-D93A-7F73-814566D0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3AD32B8-E5E5-8396-0701-BE8230AAC1B1}"/>
              </a:ext>
            </a:extLst>
          </p:cNvPr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5169101-E1D7-A69D-9740-2AB58866E737}"/>
                </a:ext>
              </a:extLst>
            </p:cNvPr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5AEA3F8-F727-5C9F-8167-0846367A6D43}"/>
                </a:ext>
              </a:extLst>
            </p:cNvPr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FF2C89C-8F24-3898-A391-D117F39B1B5A}"/>
              </a:ext>
            </a:extLst>
          </p:cNvPr>
          <p:cNvGrpSpPr/>
          <p:nvPr/>
        </p:nvGrpSpPr>
        <p:grpSpPr>
          <a:xfrm>
            <a:off x="-36871" y="250175"/>
            <a:ext cx="18288000" cy="2340491"/>
            <a:chOff x="0" y="0"/>
            <a:chExt cx="24384000" cy="3120655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D8BED603-7757-C025-BC77-052F61F5E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98FA8A-062C-9B00-9D2B-5AC6256DDC7C}"/>
              </a:ext>
            </a:extLst>
          </p:cNvPr>
          <p:cNvSpPr txBox="1"/>
          <p:nvPr/>
        </p:nvSpPr>
        <p:spPr>
          <a:xfrm>
            <a:off x="1161430" y="613492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Auto </a:t>
            </a:r>
            <a:r>
              <a:rPr lang="ar-SA" sz="6000" dirty="0">
                <a:solidFill>
                  <a:schemeClr val="bg1"/>
                </a:solidFill>
                <a:latin typeface="Helios"/>
                <a:sym typeface="Helios"/>
              </a:rPr>
              <a:t>C</a:t>
            </a:r>
            <a:r>
              <a:rPr lang="en-US" sz="6000" dirty="0">
                <a:solidFill>
                  <a:schemeClr val="bg1"/>
                </a:solidFill>
                <a:latin typeface="Helios"/>
                <a:sym typeface="Helios"/>
              </a:rPr>
              <a:t>reate PO from Quotation </a:t>
            </a:r>
            <a:endParaRPr lang="en-US" sz="6000" dirty="0">
              <a:solidFill>
                <a:schemeClr val="bg1"/>
              </a:solidFill>
              <a:latin typeface="Helio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EF3788-AB3C-E925-36D9-DEFEAB946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7482"/>
            <a:ext cx="18251129" cy="772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67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413">
            <a:off x="9283307" y="-2096962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67802" y="-695325"/>
            <a:ext cx="12417410" cy="11560608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842" r="-198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102991"/>
            <a:ext cx="1159668" cy="1159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01016"/>
            <a:ext cx="5837845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Connect </a:t>
            </a: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with us.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910566" y="4128593"/>
            <a:ext cx="6462034" cy="1055780"/>
            <a:chOff x="0" y="-57150"/>
            <a:chExt cx="8616046" cy="140770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35004"/>
              <a:ext cx="8616046" cy="6155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hello@smartora</a:t>
              </a:r>
              <a:r>
                <a:rPr lang="en-US" sz="3000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</a:t>
              </a:r>
              <a:r>
                <a:rPr lang="en-US" sz="3000" b="1" dirty="0" smtClean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olutions.com</a:t>
              </a:r>
              <a:endParaRPr lang="en-US" sz="30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9448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Email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10566" y="6150273"/>
            <a:ext cx="5208644" cy="1022740"/>
            <a:chOff x="0" y="0"/>
            <a:chExt cx="6944859" cy="136365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35004"/>
              <a:ext cx="6944859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@SmartOra Solutions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9448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Social Media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910566" y="8187044"/>
            <a:ext cx="5208644" cy="1022740"/>
            <a:chOff x="0" y="0"/>
            <a:chExt cx="6944859" cy="136365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35004"/>
              <a:ext cx="6944859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123-456-789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944859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Call us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417102" y="4535596"/>
            <a:ext cx="382865" cy="294458"/>
          </a:xfrm>
          <a:custGeom>
            <a:avLst/>
            <a:gdLst/>
            <a:ahLst/>
            <a:cxnLst/>
            <a:rect l="l" t="t" r="r" b="b"/>
            <a:pathLst>
              <a:path w="382865" h="294458">
                <a:moveTo>
                  <a:pt x="0" y="0"/>
                </a:moveTo>
                <a:lnTo>
                  <a:pt x="382865" y="0"/>
                </a:lnTo>
                <a:lnTo>
                  <a:pt x="382865" y="294458"/>
                </a:lnTo>
                <a:lnTo>
                  <a:pt x="0" y="294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028700" y="6081809"/>
            <a:ext cx="1159668" cy="11596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8050116"/>
            <a:ext cx="1159668" cy="11596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375202" y="6440191"/>
            <a:ext cx="466664" cy="442906"/>
          </a:xfrm>
          <a:custGeom>
            <a:avLst/>
            <a:gdLst/>
            <a:ahLst/>
            <a:cxnLst/>
            <a:rect l="l" t="t" r="r" b="b"/>
            <a:pathLst>
              <a:path w="466664" h="442906">
                <a:moveTo>
                  <a:pt x="0" y="0"/>
                </a:moveTo>
                <a:lnTo>
                  <a:pt x="466664" y="0"/>
                </a:lnTo>
                <a:lnTo>
                  <a:pt x="466664" y="442906"/>
                </a:lnTo>
                <a:lnTo>
                  <a:pt x="0" y="442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47093" y="8408419"/>
            <a:ext cx="322882" cy="443062"/>
          </a:xfrm>
          <a:custGeom>
            <a:avLst/>
            <a:gdLst/>
            <a:ahLst/>
            <a:cxnLst/>
            <a:rect l="l" t="t" r="r" b="b"/>
            <a:pathLst>
              <a:path w="322882" h="443062">
                <a:moveTo>
                  <a:pt x="0" y="0"/>
                </a:moveTo>
                <a:lnTo>
                  <a:pt x="322882" y="0"/>
                </a:lnTo>
                <a:lnTo>
                  <a:pt x="322882" y="443062"/>
                </a:lnTo>
                <a:lnTo>
                  <a:pt x="0" y="443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598E-410C-508C-05E7-4BE6E6585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58C26E-A384-F97A-E0F3-169986D9680B}"/>
              </a:ext>
            </a:extLst>
          </p:cNvPr>
          <p:cNvSpPr txBox="1"/>
          <p:nvPr/>
        </p:nvSpPr>
        <p:spPr>
          <a:xfrm>
            <a:off x="7010400" y="21861"/>
            <a:ext cx="10820400" cy="10423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4000" b="0" i="0" dirty="0">
                <a:solidFill>
                  <a:srgbClr val="242424"/>
                </a:solidFill>
                <a:effectLst/>
                <a:latin typeface="-apple-system"/>
              </a:rPr>
              <a:t>Our demo project showcases how the Oracle Supply Chain Procurement Module can revolutionize procurement processes. By digitizing and automating procurement activities, our solution offers: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242424"/>
                </a:solidFill>
                <a:effectLst/>
                <a:latin typeface="-apple-system"/>
              </a:rPr>
              <a:t>Enhanced Efficiency</a:t>
            </a:r>
            <a:r>
              <a:rPr lang="en-US" sz="4000" b="0" i="0" dirty="0">
                <a:solidFill>
                  <a:srgbClr val="242424"/>
                </a:solidFill>
                <a:effectLst/>
                <a:latin typeface="-apple-system"/>
              </a:rPr>
              <a:t>: Streamlined workflows reduce processing time and minimize errors.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242424"/>
                </a:solidFill>
                <a:effectLst/>
                <a:latin typeface="-apple-system"/>
              </a:rPr>
              <a:t>Real-Time Visibility</a:t>
            </a:r>
            <a:r>
              <a:rPr lang="en-US" sz="4000" b="0" i="0" dirty="0">
                <a:solidFill>
                  <a:srgbClr val="242424"/>
                </a:solidFill>
                <a:effectLst/>
                <a:latin typeface="-apple-system"/>
              </a:rPr>
              <a:t>: Access to up-to-date information enables better decision-making and improved supply chain management.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242424"/>
                </a:solidFill>
                <a:effectLst/>
                <a:latin typeface="-apple-system"/>
              </a:rPr>
              <a:t>Cost Savings</a:t>
            </a:r>
            <a:r>
              <a:rPr lang="en-US" sz="4000" b="0" i="0" dirty="0">
                <a:solidFill>
                  <a:srgbClr val="242424"/>
                </a:solidFill>
                <a:effectLst/>
                <a:latin typeface="-apple-system"/>
              </a:rPr>
              <a:t>: Reduced paperwork and manual tasks lead to significant cost reductions.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242424"/>
                </a:solidFill>
                <a:effectLst/>
                <a:latin typeface="-apple-system"/>
              </a:rPr>
              <a:t>Improved Compliance</a:t>
            </a:r>
            <a:r>
              <a:rPr lang="en-US" sz="4000" b="0" i="0" dirty="0">
                <a:solidFill>
                  <a:srgbClr val="242424"/>
                </a:solidFill>
                <a:effectLst/>
                <a:latin typeface="-apple-system"/>
              </a:rPr>
              <a:t>: Automated processes ensure adherence to procurement policies and regulations.</a:t>
            </a:r>
          </a:p>
          <a:p>
            <a:pPr algn="ctr"/>
            <a:r>
              <a:rPr lang="en-US" b="1" i="0" dirty="0">
                <a:solidFill>
                  <a:srgbClr val="242424"/>
                </a:solidFill>
                <a:effectLst/>
                <a:latin typeface="-apple-system"/>
              </a:rPr>
              <a:t>.</a:t>
            </a:r>
            <a:endParaRPr lang="en-US" b="1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7BE57F23-C152-3DA0-4716-1AF8592B6072}"/>
              </a:ext>
            </a:extLst>
          </p:cNvPr>
          <p:cNvSpPr/>
          <p:nvPr/>
        </p:nvSpPr>
        <p:spPr>
          <a:xfrm>
            <a:off x="-8001000" y="-2845897"/>
            <a:ext cx="15011400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30854-45F9-EA6E-70FC-28BB27D278AE}"/>
              </a:ext>
            </a:extLst>
          </p:cNvPr>
          <p:cNvSpPr txBox="1"/>
          <p:nvPr/>
        </p:nvSpPr>
        <p:spPr>
          <a:xfrm>
            <a:off x="1676400" y="4312503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Klein Bold"/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1476158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3D3FE-1196-3C4F-75C2-F6DE9AFB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02517B-0468-7D57-B23D-369C4EDF712C}"/>
              </a:ext>
            </a:extLst>
          </p:cNvPr>
          <p:cNvSpPr txBox="1"/>
          <p:nvPr/>
        </p:nvSpPr>
        <p:spPr>
          <a:xfrm>
            <a:off x="8763000" y="3390900"/>
            <a:ext cx="9144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242424"/>
                </a:solidFill>
                <a:effectLst/>
                <a:latin typeface="-apple-system"/>
              </a:rPr>
              <a:t>We believe our innovative solution will help companies transition from paper-based systems to a more efficient, digital procurement process, ultimately enhancing their overall supply chain performance.</a:t>
            </a:r>
            <a:r>
              <a:rPr lang="en-US" b="1" i="0" dirty="0">
                <a:solidFill>
                  <a:srgbClr val="242424"/>
                </a:solidFill>
                <a:effectLst/>
                <a:latin typeface="-apple-system"/>
              </a:rPr>
              <a:t>.</a:t>
            </a:r>
            <a:endParaRPr lang="en-US" b="1" dirty="0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0BE5C2C6-D59D-B977-AA80-AD137EE000EF}"/>
              </a:ext>
            </a:extLst>
          </p:cNvPr>
          <p:cNvSpPr/>
          <p:nvPr/>
        </p:nvSpPr>
        <p:spPr>
          <a:xfrm>
            <a:off x="-6629400" y="-2582271"/>
            <a:ext cx="15392400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1800" b="1"/>
              <a:t>Problem Statement</a:t>
            </a:r>
            <a:endParaRPr lang="en-US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B4DDB-4B23-BC0E-784C-F515CAF79CF2}"/>
              </a:ext>
            </a:extLst>
          </p:cNvPr>
          <p:cNvSpPr txBox="1"/>
          <p:nvPr/>
        </p:nvSpPr>
        <p:spPr>
          <a:xfrm>
            <a:off x="-408482" y="4358670"/>
            <a:ext cx="87680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0" dirty="0">
                <a:solidFill>
                  <a:schemeClr val="bg1"/>
                </a:solidFill>
                <a:effectLst/>
                <a:latin typeface="-apple-system"/>
              </a:rPr>
              <a:t>Transforming Procurement: </a:t>
            </a:r>
            <a:endParaRPr lang="ar-EG" sz="4800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/>
            <a:r>
              <a:rPr lang="en-US" sz="4800" b="1" i="0" dirty="0">
                <a:solidFill>
                  <a:schemeClr val="bg1"/>
                </a:solidFill>
                <a:effectLst/>
                <a:latin typeface="-apple-system"/>
              </a:rPr>
              <a:t>From Paper </a:t>
            </a:r>
            <a:endParaRPr lang="ar-EG" sz="4800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-apple-system"/>
              </a:rPr>
              <a:t>To</a:t>
            </a:r>
            <a:r>
              <a:rPr lang="en-US" sz="4800" b="1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</a:p>
          <a:p>
            <a:pPr algn="ctr"/>
            <a:r>
              <a:rPr lang="en-US" sz="4800" b="1" i="0" dirty="0">
                <a:solidFill>
                  <a:schemeClr val="bg1"/>
                </a:solidFill>
                <a:effectLst/>
                <a:latin typeface="-apple-system"/>
              </a:rPr>
              <a:t>Digital Excellence</a:t>
            </a:r>
            <a:endParaRPr lang="en-US" sz="4800" b="1" dirty="0">
              <a:solidFill>
                <a:srgbClr val="FFFFFF"/>
              </a:solidFill>
              <a:latin typeface="Klein Bold"/>
            </a:endParaRPr>
          </a:p>
        </p:txBody>
      </p:sp>
    </p:spTree>
    <p:extLst>
      <p:ext uri="{BB962C8B-B14F-4D97-AF65-F5344CB8AC3E}">
        <p14:creationId xmlns:p14="http://schemas.microsoft.com/office/powerpoint/2010/main" val="257794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0549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57200" y="1279889"/>
            <a:ext cx="7285740" cy="11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Background</a:t>
            </a:r>
            <a:endParaRPr lang="en-US" sz="6999" b="1" dirty="0">
              <a:solidFill>
                <a:srgbClr val="718BAB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794665"/>
            <a:ext cx="6577716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28700" y="2718178"/>
            <a:ext cx="7816865" cy="6293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Pharma Cure is a pharmaceutical distributor in Egypt. The company procures medicines from local pharmaceutical manufacturers and distributes them to pharmacies and government entities. 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As an Oracle SCM Consultant, our role is to implement the Oracle Procurement Module ( Purchase to pay  cycle )for the company while ensuring seamless Inventory Management for different dosage forms.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728970"/>
            <a:ext cx="6451322" cy="2937248"/>
            <a:chOff x="0" y="0"/>
            <a:chExt cx="8601763" cy="3916330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8601763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00000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Business</a:t>
              </a: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Requirements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99204"/>
              <a:ext cx="7623988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90998" y="4102986"/>
            <a:ext cx="8558057" cy="5780108"/>
            <a:chOff x="0" y="-95251"/>
            <a:chExt cx="11410743" cy="7706810"/>
          </a:xfrm>
        </p:grpSpPr>
        <p:sp>
          <p:nvSpPr>
            <p:cNvPr id="10" name="Freeform 10"/>
            <p:cNvSpPr/>
            <p:nvPr/>
          </p:nvSpPr>
          <p:spPr>
            <a:xfrm>
              <a:off x="0" y="2514269"/>
              <a:ext cx="627919" cy="627919"/>
            </a:xfrm>
            <a:custGeom>
              <a:avLst/>
              <a:gdLst/>
              <a:ahLst/>
              <a:cxnLst/>
              <a:rect l="l" t="t" r="r" b="b"/>
              <a:pathLst>
                <a:path w="627919" h="627919">
                  <a:moveTo>
                    <a:pt x="0" y="0"/>
                  </a:moveTo>
                  <a:lnTo>
                    <a:pt x="627919" y="0"/>
                  </a:lnTo>
                  <a:lnTo>
                    <a:pt x="627919" y="627919"/>
                  </a:lnTo>
                  <a:lnTo>
                    <a:pt x="0" y="62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91637" y="-95251"/>
              <a:ext cx="9919106" cy="7706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20"/>
                </a:lnSpc>
                <a:spcBef>
                  <a:spcPct val="0"/>
                </a:spcBef>
              </a:pPr>
              <a:r>
                <a:rPr lang="en-US" sz="4086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Establ</a:t>
              </a:r>
              <a:r>
                <a:rPr lang="en-US" sz="4086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ish Inventory Organizations for different dosage forms. Implement multi-location inventory management. Configure currency, accounting, warehouse structures, Implement procurement module and purchase to pay cycle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832</Words>
  <Application>Microsoft Office PowerPoint</Application>
  <PresentationFormat>Custom</PresentationFormat>
  <Paragraphs>167</Paragraphs>
  <Slides>58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-apple-system</vt:lpstr>
      <vt:lpstr>Arial</vt:lpstr>
      <vt:lpstr>Calibri</vt:lpstr>
      <vt:lpstr>Klein Bold</vt:lpstr>
      <vt:lpstr>Helios Bold</vt:lpstr>
      <vt:lpstr>Helios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Inventory Management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 CURE Presentation</dc:title>
  <cp:lastModifiedBy>DELL</cp:lastModifiedBy>
  <cp:revision>26</cp:revision>
  <dcterms:created xsi:type="dcterms:W3CDTF">2006-08-16T00:00:00Z</dcterms:created>
  <dcterms:modified xsi:type="dcterms:W3CDTF">2025-04-16T14:55:26Z</dcterms:modified>
  <dc:identifier>DAGiV5ndJEc</dc:identifier>
</cp:coreProperties>
</file>